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tiff" ContentType="image/tiff"/>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99"/>
  </p:notesMasterIdLst>
  <p:sldIdLst>
    <p:sldId id="256" r:id="rId2"/>
    <p:sldId id="260" r:id="rId3"/>
    <p:sldId id="261" r:id="rId4"/>
    <p:sldId id="262" r:id="rId5"/>
    <p:sldId id="310" r:id="rId6"/>
    <p:sldId id="266" r:id="rId7"/>
    <p:sldId id="267" r:id="rId8"/>
    <p:sldId id="313" r:id="rId9"/>
    <p:sldId id="314" r:id="rId10"/>
    <p:sldId id="431" r:id="rId11"/>
    <p:sldId id="315" r:id="rId12"/>
    <p:sldId id="374" r:id="rId13"/>
    <p:sldId id="316" r:id="rId14"/>
    <p:sldId id="375" r:id="rId15"/>
    <p:sldId id="432" r:id="rId16"/>
    <p:sldId id="376" r:id="rId17"/>
    <p:sldId id="377" r:id="rId18"/>
    <p:sldId id="317" r:id="rId19"/>
    <p:sldId id="318" r:id="rId20"/>
    <p:sldId id="320" r:id="rId21"/>
    <p:sldId id="322" r:id="rId22"/>
    <p:sldId id="327" r:id="rId23"/>
    <p:sldId id="328" r:id="rId24"/>
    <p:sldId id="378" r:id="rId25"/>
    <p:sldId id="329" r:id="rId26"/>
    <p:sldId id="380" r:id="rId27"/>
    <p:sldId id="330" r:id="rId28"/>
    <p:sldId id="381" r:id="rId29"/>
    <p:sldId id="382" r:id="rId30"/>
    <p:sldId id="433" r:id="rId31"/>
    <p:sldId id="383" r:id="rId32"/>
    <p:sldId id="384" r:id="rId33"/>
    <p:sldId id="434" r:id="rId34"/>
    <p:sldId id="435" r:id="rId35"/>
    <p:sldId id="306" r:id="rId36"/>
    <p:sldId id="305" r:id="rId37"/>
    <p:sldId id="307" r:id="rId38"/>
    <p:sldId id="386" r:id="rId39"/>
    <p:sldId id="308" r:id="rId40"/>
    <p:sldId id="385" r:id="rId41"/>
    <p:sldId id="387" r:id="rId42"/>
    <p:sldId id="346" r:id="rId43"/>
    <p:sldId id="348" r:id="rId44"/>
    <p:sldId id="389" r:id="rId45"/>
    <p:sldId id="349" r:id="rId46"/>
    <p:sldId id="390" r:id="rId47"/>
    <p:sldId id="388" r:id="rId48"/>
    <p:sldId id="350" r:id="rId49"/>
    <p:sldId id="391" r:id="rId50"/>
    <p:sldId id="356" r:id="rId51"/>
    <p:sldId id="392" r:id="rId52"/>
    <p:sldId id="393" r:id="rId53"/>
    <p:sldId id="394" r:id="rId54"/>
    <p:sldId id="395" r:id="rId55"/>
    <p:sldId id="396" r:id="rId56"/>
    <p:sldId id="397" r:id="rId57"/>
    <p:sldId id="399" r:id="rId58"/>
    <p:sldId id="436" r:id="rId59"/>
    <p:sldId id="400" r:id="rId60"/>
    <p:sldId id="401" r:id="rId61"/>
    <p:sldId id="402" r:id="rId62"/>
    <p:sldId id="398" r:id="rId63"/>
    <p:sldId id="405" r:id="rId64"/>
    <p:sldId id="438" r:id="rId65"/>
    <p:sldId id="403" r:id="rId66"/>
    <p:sldId id="439" r:id="rId67"/>
    <p:sldId id="404" r:id="rId68"/>
    <p:sldId id="437" r:id="rId69"/>
    <p:sldId id="406" r:id="rId70"/>
    <p:sldId id="407" r:id="rId71"/>
    <p:sldId id="408" r:id="rId72"/>
    <p:sldId id="409" r:id="rId73"/>
    <p:sldId id="410" r:id="rId74"/>
    <p:sldId id="412" r:id="rId75"/>
    <p:sldId id="414" r:id="rId76"/>
    <p:sldId id="413" r:id="rId77"/>
    <p:sldId id="415" r:id="rId78"/>
    <p:sldId id="440" r:id="rId79"/>
    <p:sldId id="416" r:id="rId80"/>
    <p:sldId id="441" r:id="rId81"/>
    <p:sldId id="417" r:id="rId82"/>
    <p:sldId id="418" r:id="rId83"/>
    <p:sldId id="420" r:id="rId84"/>
    <p:sldId id="421" r:id="rId85"/>
    <p:sldId id="422" r:id="rId86"/>
    <p:sldId id="443" r:id="rId87"/>
    <p:sldId id="442" r:id="rId88"/>
    <p:sldId id="419" r:id="rId89"/>
    <p:sldId id="423" r:id="rId90"/>
    <p:sldId id="424" r:id="rId91"/>
    <p:sldId id="425" r:id="rId92"/>
    <p:sldId id="426" r:id="rId93"/>
    <p:sldId id="427" r:id="rId94"/>
    <p:sldId id="428" r:id="rId95"/>
    <p:sldId id="429" r:id="rId96"/>
    <p:sldId id="430" r:id="rId97"/>
    <p:sldId id="258" r:id="rId9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E37F4-DF96-4FF0-88A8-8DC56D2A9AAA}"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D041E-8971-442F-8686-0883F23650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7418689F-0F81-4EED-98A2-1C6DA034B3A4}" type="datetimeFigureOut">
              <a:rPr lang="zh-CN" altLang="en-US" smtClean="0"/>
              <a:pPr/>
              <a:t>2023/3/16</a:t>
            </a:fld>
            <a:endParaRPr lang="zh-CN" altLang="en-US"/>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zh-CN" altLang="en-US"/>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98AE78D4-9ECC-406F-BDAF-0A29B64F6548}"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7418689F-0F81-4EED-98A2-1C6DA034B3A4}" type="datetimeFigureOut">
              <a:rPr lang="zh-CN" altLang="en-US" smtClean="0"/>
              <a:pPr/>
              <a:t>2023/3/16</a:t>
            </a:fld>
            <a:endParaRPr lang="zh-CN" altLang="en-US"/>
          </a:p>
        </p:txBody>
      </p:sp>
      <p:sp>
        <p:nvSpPr>
          <p:cNvPr id="9" name="灯片编号占位符 8"/>
          <p:cNvSpPr>
            <a:spLocks noGrp="1"/>
          </p:cNvSpPr>
          <p:nvPr>
            <p:ph type="sldNum" sz="quarter" idx="15"/>
          </p:nvPr>
        </p:nvSpPr>
        <p:spPr/>
        <p:txBody>
          <a:bodyPr rtlCol="0"/>
          <a:lstStyle/>
          <a:p>
            <a:fld id="{98AE78D4-9ECC-406F-BDAF-0A29B64F6548}" type="slidenum">
              <a:rPr lang="zh-CN" altLang="en-US" smtClean="0"/>
              <a:pPr/>
              <a:t>‹#›</a:t>
            </a:fld>
            <a:endParaRPr lang="zh-CN" altLang="en-US"/>
          </a:p>
        </p:txBody>
      </p:sp>
      <p:sp>
        <p:nvSpPr>
          <p:cNvPr id="10" name="页脚占位符 9"/>
          <p:cNvSpPr>
            <a:spLocks noGrp="1"/>
          </p:cNvSpPr>
          <p:nvPr>
            <p:ph type="ftr" sz="quarter" idx="16"/>
          </p:nvPr>
        </p:nvSpPr>
        <p:spPr/>
        <p:txBody>
          <a:bodyPr rtlCol="0"/>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7418689F-0F81-4EED-98A2-1C6DA034B3A4}" type="datetimeFigureOut">
              <a:rPr lang="zh-CN" altLang="en-US" smtClean="0"/>
              <a:pPr/>
              <a:t>2023/3/16</a:t>
            </a:fld>
            <a:endParaRPr lang="zh-CN" alt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zh-CN" alt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98AE78D4-9ECC-406F-BDAF-0A29B64F6548}"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7418689F-0F81-4EED-98A2-1C6DA034B3A4}" type="datetimeFigureOut">
              <a:rPr lang="zh-CN" altLang="en-US" smtClean="0"/>
              <a:pPr/>
              <a:t>2023/3/16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AE78D4-9ECC-406F-BDAF-0A29B64F6548}" type="slidenum">
              <a:rPr lang="zh-CN" altLang="en-US" smtClean="0"/>
              <a:pPr/>
              <a:t>‹#›</a:t>
            </a:fld>
            <a:endParaRPr lang="zh-CN" alt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7418689F-0F81-4EED-98A2-1C6DA034B3A4}" type="datetimeFigureOut">
              <a:rPr lang="zh-CN" altLang="en-US" smtClean="0"/>
              <a:pPr/>
              <a:t>2023/3/16</a:t>
            </a:fld>
            <a:endParaRPr lang="zh-CN" altLang="en-US"/>
          </a:p>
        </p:txBody>
      </p:sp>
      <p:sp>
        <p:nvSpPr>
          <p:cNvPr id="7" name="灯片编号占位符 6"/>
          <p:cNvSpPr>
            <a:spLocks noGrp="1"/>
          </p:cNvSpPr>
          <p:nvPr>
            <p:ph type="sldNum" sz="quarter" idx="11"/>
          </p:nvPr>
        </p:nvSpPr>
        <p:spPr/>
        <p:txBody>
          <a:bodyPr rtlCol="0"/>
          <a:lstStyle/>
          <a:p>
            <a:fld id="{98AE78D4-9ECC-406F-BDAF-0A29B64F6548}" type="slidenum">
              <a:rPr lang="zh-CN" altLang="en-US" smtClean="0"/>
              <a:pPr/>
              <a:t>‹#›</a:t>
            </a:fld>
            <a:endParaRPr lang="zh-CN" altLang="en-US"/>
          </a:p>
        </p:txBody>
      </p:sp>
      <p:sp>
        <p:nvSpPr>
          <p:cNvPr id="8" name="页脚占位符 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18689F-0F81-4EED-98A2-1C6DA034B3A4}" type="datetimeFigureOut">
              <a:rPr lang="zh-CN" altLang="en-US" smtClean="0"/>
              <a:pPr/>
              <a:t>2023/3/16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7418689F-0F81-4EED-98A2-1C6DA034B3A4}" type="datetimeFigureOut">
              <a:rPr lang="zh-CN" altLang="en-US" smtClean="0"/>
              <a:pPr/>
              <a:t>2023/3/16</a:t>
            </a:fld>
            <a:endParaRPr lang="zh-CN" altLang="en-US"/>
          </a:p>
        </p:txBody>
      </p:sp>
      <p:sp>
        <p:nvSpPr>
          <p:cNvPr id="22" name="灯片编号占位符 21"/>
          <p:cNvSpPr>
            <a:spLocks noGrp="1"/>
          </p:cNvSpPr>
          <p:nvPr>
            <p:ph type="sldNum" sz="quarter" idx="15"/>
          </p:nvPr>
        </p:nvSpPr>
        <p:spPr/>
        <p:txBody>
          <a:bodyPr rtlCol="0"/>
          <a:lstStyle/>
          <a:p>
            <a:fld id="{98AE78D4-9ECC-406F-BDAF-0A29B64F6548}" type="slidenum">
              <a:rPr lang="zh-CN" altLang="en-US" smtClean="0"/>
              <a:pPr/>
              <a:t>‹#›</a:t>
            </a:fld>
            <a:endParaRPr lang="zh-CN" altLang="en-US"/>
          </a:p>
        </p:txBody>
      </p:sp>
      <p:sp>
        <p:nvSpPr>
          <p:cNvPr id="23" name="页脚占位符 22"/>
          <p:cNvSpPr>
            <a:spLocks noGrp="1"/>
          </p:cNvSpPr>
          <p:nvPr>
            <p:ph type="ftr" sz="quarter" idx="16"/>
          </p:nvPr>
        </p:nvSpPr>
        <p:spPr/>
        <p:txBody>
          <a:bodyPr rtlCol="0"/>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fld id="{7418689F-0F81-4EED-98A2-1C6DA034B3A4}" type="datetimeFigureOut">
              <a:rPr lang="zh-CN" altLang="en-US" smtClean="0"/>
              <a:pPr/>
              <a:t>2023/3/16</a:t>
            </a:fld>
            <a:endParaRPr lang="zh-CN" altLang="en-US"/>
          </a:p>
        </p:txBody>
      </p:sp>
      <p:sp>
        <p:nvSpPr>
          <p:cNvPr id="18" name="灯片编号占位符 17"/>
          <p:cNvSpPr>
            <a:spLocks noGrp="1"/>
          </p:cNvSpPr>
          <p:nvPr>
            <p:ph type="sldNum" sz="quarter" idx="11"/>
          </p:nvPr>
        </p:nvSpPr>
        <p:spPr/>
        <p:txBody>
          <a:bodyPr rtlCol="0"/>
          <a:lstStyle/>
          <a:p>
            <a:fld id="{98AE78D4-9ECC-406F-BDAF-0A29B64F6548}" type="slidenum">
              <a:rPr lang="zh-CN" altLang="en-US" smtClean="0"/>
              <a:pPr/>
              <a:t>‹#›</a:t>
            </a:fld>
            <a:endParaRPr lang="zh-CN" altLang="en-US"/>
          </a:p>
        </p:txBody>
      </p:sp>
      <p:sp>
        <p:nvSpPr>
          <p:cNvPr id="21" name="页脚占位符 20"/>
          <p:cNvSpPr>
            <a:spLocks noGrp="1"/>
          </p:cNvSpPr>
          <p:nvPr>
            <p:ph type="ftr" sz="quarter" idx="12"/>
          </p:nvPr>
        </p:nvSpPr>
        <p:spPr/>
        <p:txBody>
          <a:bodyPr rtlCol="0"/>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418689F-0F81-4EED-98A2-1C6DA034B3A4}" type="datetimeFigureOut">
              <a:rPr lang="zh-CN" altLang="en-US" smtClean="0"/>
              <a:pPr/>
              <a:t>2023/3/16</a:t>
            </a:fld>
            <a:endParaRPr lang="zh-CN" altLang="en-US"/>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zh-CN" altLang="en-US"/>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8AE78D4-9ECC-406F-BDAF-0A29B64F654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专业外语</a:t>
            </a:r>
            <a:endParaRPr lang="zh-CN" altLang="en-US"/>
          </a:p>
        </p:txBody>
      </p:sp>
      <p:sp>
        <p:nvSpPr>
          <p:cNvPr id="3" name="副标题 2"/>
          <p:cNvSpPr>
            <a:spLocks noGrp="1"/>
          </p:cNvSpPr>
          <p:nvPr>
            <p:ph type="subTitle" idx="1"/>
          </p:nvPr>
        </p:nvSpPr>
        <p:spPr/>
        <p:txBody>
          <a:bodyPr/>
          <a:lstStyle/>
          <a:p>
            <a:r>
              <a:rPr lang="zh-CN" altLang="en-US" smtClean="0"/>
              <a:t>软件工程  物联网</a:t>
            </a:r>
            <a:endParaRPr lang="en-US" altLang="zh-CN" smtClean="0"/>
          </a:p>
          <a:p>
            <a:r>
              <a:rPr lang="en-US" altLang="zh-CN" smtClean="0"/>
              <a:t>2023-4-1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ianfeiwendang.com/pic/f4fdadb6a878f5c132d1b830/2-810-jpg_6-1080-0-0-1080.jpg"/>
          <p:cNvPicPr>
            <a:picLocks noChangeAspect="1" noChangeArrowheads="1"/>
          </p:cNvPicPr>
          <p:nvPr/>
        </p:nvPicPr>
        <p:blipFill>
          <a:blip r:embed="rId2"/>
          <a:srcRect l="9375" t="2083" r="9374" b="18749"/>
          <a:stretch>
            <a:fillRect/>
          </a:stretch>
        </p:blipFill>
        <p:spPr bwMode="auto">
          <a:xfrm>
            <a:off x="1000100" y="1000108"/>
            <a:ext cx="4008048" cy="292895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868346"/>
          </a:xfrm>
        </p:spPr>
        <p:txBody>
          <a:bodyPr>
            <a:normAutofit/>
          </a:bodyPr>
          <a:lstStyle/>
          <a:p>
            <a:r>
              <a:rPr lang="en-US" altLang="zh-CN" b="1" noProof="1" smtClean="0"/>
              <a:t>2. Browsers </a:t>
            </a:r>
            <a:endParaRPr lang="zh-CN" altLang="en-US"/>
          </a:p>
        </p:txBody>
      </p:sp>
      <p:sp>
        <p:nvSpPr>
          <p:cNvPr id="3" name="内容占位符 2"/>
          <p:cNvSpPr>
            <a:spLocks noGrp="1"/>
          </p:cNvSpPr>
          <p:nvPr>
            <p:ph sz="quarter" idx="1"/>
          </p:nvPr>
        </p:nvSpPr>
        <p:spPr/>
        <p:txBody>
          <a:bodyPr>
            <a:normAutofit/>
          </a:bodyPr>
          <a:lstStyle/>
          <a:p>
            <a:pPr>
              <a:lnSpc>
                <a:spcPct val="150000"/>
              </a:lnSpc>
              <a:defRPr/>
            </a:pPr>
            <a:r>
              <a:rPr lang="en-US" altLang="zh-CN" b="1" noProof="1" smtClean="0"/>
              <a:t>　</a:t>
            </a:r>
            <a:r>
              <a:rPr lang="en-US" altLang="zh-CN" noProof="1" smtClean="0"/>
              <a:t>　Browsers are programs that provide access to Web resources. </a:t>
            </a:r>
          </a:p>
          <a:p>
            <a:pPr>
              <a:lnSpc>
                <a:spcPct val="150000"/>
              </a:lnSpc>
              <a:defRPr/>
            </a:pPr>
            <a:r>
              <a:rPr lang="en-US" altLang="zh-CN" noProof="1" smtClean="0"/>
              <a:t>This software connects you to remote computers, opens and transfers files, displays text and images, and provides in one tool an uncomplicated interface to the Internet and Web documents. </a:t>
            </a:r>
            <a:endParaRPr lang="en-US" altLang="zh-CN" noProof="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0034" y="1214422"/>
            <a:ext cx="7467600" cy="3400436"/>
          </a:xfrm>
        </p:spPr>
        <p:txBody>
          <a:bodyPr>
            <a:normAutofit/>
          </a:bodyPr>
          <a:lstStyle/>
          <a:p>
            <a:pPr>
              <a:lnSpc>
                <a:spcPct val="150000"/>
              </a:lnSpc>
              <a:defRPr/>
            </a:pPr>
            <a:r>
              <a:rPr lang="en-US" altLang="zh-CN" noProof="1" smtClean="0"/>
              <a:t>Browsers allow you to explore, or to surf the Web by easily moving from one Web site to another. </a:t>
            </a:r>
          </a:p>
          <a:p>
            <a:pPr>
              <a:lnSpc>
                <a:spcPct val="150000"/>
              </a:lnSpc>
              <a:defRPr/>
            </a:pPr>
            <a:r>
              <a:rPr lang="en-US" altLang="zh-CN" noProof="1" smtClean="0"/>
              <a:t>Three well-known browsers are Mozilla Firefox, Netscape Communications, and Microsoft Internet Explorer. (See Figure 4-1.)</a:t>
            </a:r>
            <a:endParaRPr lang="en-US" altLang="zh-CN" noProof="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l="18750" r="2734"/>
          <a:stretch>
            <a:fillRect/>
          </a:stretch>
        </p:blipFill>
        <p:spPr bwMode="auto">
          <a:xfrm>
            <a:off x="428596" y="214290"/>
            <a:ext cx="6429420" cy="4606119"/>
          </a:xfrm>
          <a:prstGeom prst="rect">
            <a:avLst/>
          </a:prstGeom>
          <a:noFill/>
          <a:ln w="9525">
            <a:noFill/>
            <a:miter lim="800000"/>
            <a:headEnd/>
            <a:tailEnd/>
          </a:ln>
          <a:effectLst/>
        </p:spPr>
      </p:pic>
      <p:sp>
        <p:nvSpPr>
          <p:cNvPr id="7" name="文本框 7169"/>
          <p:cNvSpPr txBox="1">
            <a:spLocks noChangeArrowheads="1"/>
          </p:cNvSpPr>
          <p:nvPr/>
        </p:nvSpPr>
        <p:spPr bwMode="auto">
          <a:xfrm>
            <a:off x="714348" y="5000636"/>
            <a:ext cx="5459434" cy="397032"/>
          </a:xfrm>
          <a:prstGeom prst="rect">
            <a:avLst/>
          </a:prstGeom>
          <a:noFill/>
          <a:ln w="9525">
            <a:noFill/>
            <a:miter lim="800000"/>
            <a:headEnd/>
            <a:tailEnd/>
          </a:ln>
        </p:spPr>
        <p:txBody>
          <a:bodyPr wrap="square">
            <a:spAutoFit/>
          </a:bodyPr>
          <a:lstStyle/>
          <a:p>
            <a:pPr algn="just">
              <a:lnSpc>
                <a:spcPct val="110000"/>
              </a:lnSpc>
            </a:pPr>
            <a:r>
              <a:rPr lang="en-US" altLang="zh-CN"/>
              <a:t>Figure 4-1  Internet Explorer</a:t>
            </a:r>
          </a:p>
        </p:txBody>
      </p:sp>
      <p:pic>
        <p:nvPicPr>
          <p:cNvPr id="1027" name="Picture 3"/>
          <p:cNvPicPr>
            <a:picLocks noChangeAspect="1" noChangeArrowheads="1"/>
          </p:cNvPicPr>
          <p:nvPr/>
        </p:nvPicPr>
        <p:blipFill>
          <a:blip r:embed="rId3"/>
          <a:srcRect t="58333" r="94727" b="28125"/>
          <a:stretch>
            <a:fillRect/>
          </a:stretch>
        </p:blipFill>
        <p:spPr bwMode="auto">
          <a:xfrm>
            <a:off x="7500958" y="5357826"/>
            <a:ext cx="642910" cy="92869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0034" y="785794"/>
            <a:ext cx="6858016" cy="3857634"/>
          </a:xfrm>
          <a:prstGeom prst="rect">
            <a:avLst/>
          </a:prstGeom>
          <a:noFill/>
          <a:ln w="9525">
            <a:noFill/>
            <a:miter lim="800000"/>
            <a:headEnd/>
            <a:tailEnd/>
          </a:ln>
          <a:effectLst/>
        </p:spPr>
      </p:pic>
      <p:sp>
        <p:nvSpPr>
          <p:cNvPr id="3" name="TextBox 2"/>
          <p:cNvSpPr txBox="1"/>
          <p:nvPr/>
        </p:nvSpPr>
        <p:spPr>
          <a:xfrm>
            <a:off x="1857356" y="5286388"/>
            <a:ext cx="1008609" cy="369332"/>
          </a:xfrm>
          <a:prstGeom prst="rect">
            <a:avLst/>
          </a:prstGeom>
          <a:noFill/>
        </p:spPr>
        <p:txBody>
          <a:bodyPr wrap="none" rtlCol="0">
            <a:spAutoFit/>
          </a:bodyPr>
          <a:lstStyle/>
          <a:p>
            <a:r>
              <a:rPr lang="en-US" altLang="zh-CN" smtClean="0"/>
              <a:t>Firefox </a:t>
            </a:r>
            <a:endParaRPr lang="zh-CN" altLang="en-US"/>
          </a:p>
        </p:txBody>
      </p:sp>
      <p:pic>
        <p:nvPicPr>
          <p:cNvPr id="2051" name="Picture 3"/>
          <p:cNvPicPr>
            <a:picLocks noChangeAspect="1" noChangeArrowheads="1"/>
          </p:cNvPicPr>
          <p:nvPr/>
        </p:nvPicPr>
        <p:blipFill>
          <a:blip r:embed="rId3"/>
          <a:srcRect l="4687" t="21875" r="90039" b="66667"/>
          <a:stretch>
            <a:fillRect/>
          </a:stretch>
        </p:blipFill>
        <p:spPr bwMode="auto">
          <a:xfrm>
            <a:off x="7429520" y="5000636"/>
            <a:ext cx="1143008" cy="139701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srcRect r="30859" b="16666"/>
          <a:stretch>
            <a:fillRect/>
          </a:stretch>
        </p:blipFill>
        <p:spPr bwMode="auto">
          <a:xfrm>
            <a:off x="214281" y="214290"/>
            <a:ext cx="7375977" cy="5000660"/>
          </a:xfrm>
          <a:prstGeom prst="rect">
            <a:avLst/>
          </a:prstGeom>
          <a:noFill/>
          <a:ln w="9525">
            <a:noFill/>
            <a:miter lim="800000"/>
            <a:headEnd/>
            <a:tailEnd/>
          </a:ln>
          <a:effectLst/>
        </p:spPr>
      </p:pic>
      <p:pic>
        <p:nvPicPr>
          <p:cNvPr id="103427" name="Picture 3"/>
          <p:cNvPicPr>
            <a:picLocks noChangeAspect="1" noChangeArrowheads="1"/>
          </p:cNvPicPr>
          <p:nvPr/>
        </p:nvPicPr>
        <p:blipFill>
          <a:blip r:embed="rId3"/>
          <a:srcRect l="4297" t="34375" r="90430" b="52083"/>
          <a:stretch>
            <a:fillRect/>
          </a:stretch>
        </p:blipFill>
        <p:spPr bwMode="auto">
          <a:xfrm>
            <a:off x="7715272" y="5072074"/>
            <a:ext cx="1000132" cy="144463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0034" y="857232"/>
            <a:ext cx="7467600" cy="4929222"/>
          </a:xfrm>
        </p:spPr>
        <p:txBody>
          <a:bodyPr>
            <a:normAutofit fontScale="92500" lnSpcReduction="20000"/>
          </a:bodyPr>
          <a:lstStyle/>
          <a:p>
            <a:pPr>
              <a:lnSpc>
                <a:spcPct val="160000"/>
              </a:lnSpc>
              <a:defRPr/>
            </a:pPr>
            <a:r>
              <a:rPr lang="en-US" altLang="zh-CN" noProof="1" smtClean="0"/>
              <a:t>Browser is a GUI-based hypertext client application, used to access hypertext documents and other services located on innumerable remote servers throughout the WWW and Internet. </a:t>
            </a:r>
          </a:p>
          <a:p>
            <a:pPr>
              <a:lnSpc>
                <a:spcPct val="160000"/>
              </a:lnSpc>
              <a:defRPr/>
            </a:pPr>
            <a:r>
              <a:rPr lang="en-US" altLang="zh-CN" noProof="1" smtClean="0"/>
              <a:t>　　As you see from Figure 4-2, what goes on when you click a hyperlink is a pretty significant series of events, involving not only your Web browser software, but also a Web server somewhere, and the transactions involved rely heavily on the HTML language.</a:t>
            </a:r>
            <a:endParaRPr lang="en-US" altLang="zh-CN" noProof="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d2"/>
          <p:cNvPicPr>
            <a:picLocks noChangeAspect="1" noChangeArrowheads="1"/>
          </p:cNvPicPr>
          <p:nvPr/>
        </p:nvPicPr>
        <p:blipFill>
          <a:blip r:embed="rId2"/>
          <a:srcRect/>
          <a:stretch>
            <a:fillRect/>
          </a:stretch>
        </p:blipFill>
        <p:spPr bwMode="auto">
          <a:xfrm>
            <a:off x="1428728" y="1000108"/>
            <a:ext cx="5929312" cy="2428875"/>
          </a:xfrm>
          <a:prstGeom prst="rect">
            <a:avLst/>
          </a:prstGeom>
          <a:noFill/>
          <a:ln w="9525">
            <a:noFill/>
            <a:miter lim="800000"/>
            <a:headEnd/>
            <a:tailEnd/>
          </a:ln>
        </p:spPr>
      </p:pic>
      <p:sp>
        <p:nvSpPr>
          <p:cNvPr id="3" name="TextBox 17"/>
          <p:cNvSpPr txBox="1">
            <a:spLocks noChangeArrowheads="1"/>
          </p:cNvSpPr>
          <p:nvPr/>
        </p:nvSpPr>
        <p:spPr bwMode="auto">
          <a:xfrm>
            <a:off x="1714500" y="5500688"/>
            <a:ext cx="6143625" cy="461962"/>
          </a:xfrm>
          <a:prstGeom prst="rect">
            <a:avLst/>
          </a:prstGeom>
          <a:noFill/>
          <a:ln w="9525">
            <a:noFill/>
            <a:miter lim="800000"/>
            <a:headEnd/>
            <a:tailEnd/>
          </a:ln>
        </p:spPr>
        <p:txBody>
          <a:bodyPr>
            <a:spAutoFit/>
          </a:bodyPr>
          <a:lstStyle/>
          <a:p>
            <a:r>
              <a:rPr lang="en-US" altLang="zh-CN"/>
              <a:t>Figure 4-2 Web browser/server communication</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868346"/>
          </a:xfrm>
        </p:spPr>
        <p:txBody>
          <a:bodyPr>
            <a:normAutofit/>
          </a:bodyPr>
          <a:lstStyle/>
          <a:p>
            <a:r>
              <a:rPr lang="en-US" altLang="zh-CN" b="1" noProof="1" smtClean="0"/>
              <a:t>3. Personal Web</a:t>
            </a:r>
            <a:endParaRPr lang="zh-CN" altLang="en-US"/>
          </a:p>
        </p:txBody>
      </p:sp>
      <p:sp>
        <p:nvSpPr>
          <p:cNvPr id="3" name="内容占位符 2"/>
          <p:cNvSpPr>
            <a:spLocks noGrp="1"/>
          </p:cNvSpPr>
          <p:nvPr>
            <p:ph sz="quarter" idx="1"/>
          </p:nvPr>
        </p:nvSpPr>
        <p:spPr>
          <a:xfrm>
            <a:off x="457200" y="1600200"/>
            <a:ext cx="7467600" cy="4829196"/>
          </a:xfrm>
        </p:spPr>
        <p:txBody>
          <a:bodyPr>
            <a:normAutofit/>
          </a:bodyPr>
          <a:lstStyle/>
          <a:p>
            <a:pPr>
              <a:lnSpc>
                <a:spcPct val="150000"/>
              </a:lnSpc>
              <a:defRPr/>
            </a:pPr>
            <a:r>
              <a:rPr lang="en-US" altLang="zh-CN" noProof="1" smtClean="0"/>
              <a:t>　　Do you have something to share with the world? </a:t>
            </a:r>
          </a:p>
          <a:p>
            <a:pPr>
              <a:lnSpc>
                <a:spcPct val="150000"/>
              </a:lnSpc>
              <a:defRPr/>
            </a:pPr>
            <a:r>
              <a:rPr lang="en-US" altLang="zh-CN" noProof="1" smtClean="0"/>
              <a:t>Would you like a personal Web site, but don’t want to deal with learning HTML? </a:t>
            </a:r>
          </a:p>
          <a:p>
            <a:pPr>
              <a:lnSpc>
                <a:spcPct val="150000"/>
              </a:lnSpc>
              <a:defRPr/>
            </a:pPr>
            <a:r>
              <a:rPr lang="en-US" altLang="zh-CN" noProof="1" smtClean="0"/>
              <a:t>Creating your own home on the Internet is easy, and there are many services available to get you started.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lnSpc>
                <a:spcPct val="150000"/>
              </a:lnSpc>
              <a:defRPr/>
            </a:pPr>
            <a:r>
              <a:rPr lang="en-US" altLang="zh-CN" noProof="1" smtClean="0"/>
              <a:t>A service site on the Web provides access to tools to create personal Web pages.</a:t>
            </a:r>
          </a:p>
          <a:p>
            <a:pPr>
              <a:lnSpc>
                <a:spcPct val="150000"/>
              </a:lnSpc>
              <a:defRPr/>
            </a:pPr>
            <a:r>
              <a:rPr lang="en-US" altLang="zh-CN" noProof="1" smtClean="0"/>
              <a:t>After registering with the site, you create your Web pages using the tools provided. </a:t>
            </a:r>
          </a:p>
          <a:p>
            <a:pPr>
              <a:lnSpc>
                <a:spcPct val="150000"/>
              </a:lnSpc>
              <a:defRPr/>
            </a:pPr>
            <a:r>
              <a:rPr lang="en-US" altLang="zh-CN" noProof="1" smtClean="0"/>
              <a:t>Once completed, the service site acts as a host for your personal Web site and others are free to visit it from anywhere in the world.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4348" y="428604"/>
            <a:ext cx="7772400" cy="5643578"/>
          </a:xfrm>
        </p:spPr>
        <p:txBody>
          <a:bodyPr>
            <a:normAutofit fontScale="90000"/>
          </a:bodyPr>
          <a:lstStyle/>
          <a:p>
            <a:pPr>
              <a:defRPr/>
            </a:pP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2 </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INTERNET APPLICATIONS</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400" b="1" noProof="1" smtClean="0">
                <a:solidFill>
                  <a:srgbClr val="00B050"/>
                </a:solidFill>
                <a:effectLst>
                  <a:outerShdw blurRad="38100" dist="38100" dir="2700000">
                    <a:srgbClr val="FFFFFF"/>
                  </a:outerShdw>
                </a:effectLst>
                <a:sym typeface="+mn-ea"/>
              </a:rPr>
              <a:t>CHAPTER 4  </a:t>
            </a:r>
            <a:br>
              <a:rPr lang="en-US" altLang="zh-CN" sz="4400" b="1" noProof="1" smtClean="0">
                <a:solidFill>
                  <a:srgbClr val="00B050"/>
                </a:solidFill>
                <a:effectLst>
                  <a:outerShdw blurRad="38100" dist="38100" dir="2700000">
                    <a:srgbClr val="FFFFFF"/>
                  </a:outerShdw>
                </a:effectLst>
                <a:sym typeface="+mn-ea"/>
              </a:rPr>
            </a:br>
            <a:r>
              <a:rPr lang="en-US" altLang="zh-CN" sz="4400" b="1" noProof="1" smtClean="0">
                <a:solidFill>
                  <a:srgbClr val="00B050"/>
                </a:solidFill>
                <a:effectLst>
                  <a:outerShdw blurRad="38100" dist="38100" dir="2700000">
                    <a:srgbClr val="FFFFFF"/>
                  </a:outerShdw>
                </a:effectLst>
                <a:sym typeface="+mn-ea"/>
              </a:rPr>
              <a:t>TRADITIONAL INTERNET APPLICATIONS</a:t>
            </a:r>
            <a:br>
              <a:rPr lang="en-US" altLang="zh-CN" sz="4400" b="1" noProof="1" smtClean="0">
                <a:solidFill>
                  <a:srgbClr val="00B050"/>
                </a:solidFill>
                <a:effectLst>
                  <a:outerShdw blurRad="38100" dist="38100" dir="2700000">
                    <a:srgbClr val="FFFFFF"/>
                  </a:outerShdw>
                </a:effectLst>
                <a:sym typeface="+mn-ea"/>
              </a:rPr>
            </a:br>
            <a:r>
              <a:rPr lang="en-US" altLang="zh-CN" sz="4400" b="1" noProof="1" smtClean="0">
                <a:solidFill>
                  <a:srgbClr val="00B050"/>
                </a:solidFill>
                <a:effectLst>
                  <a:outerShdw blurRad="38100" dist="38100" dir="2700000">
                    <a:srgbClr val="FFFFFF"/>
                  </a:outerShdw>
                </a:effectLst>
                <a:sym typeface="+mn-ea"/>
              </a:rPr>
              <a:t/>
            </a:r>
            <a:br>
              <a:rPr lang="en-US" altLang="zh-CN" sz="4400" b="1" noProof="1" smtClean="0">
                <a:solidFill>
                  <a:srgbClr val="00B050"/>
                </a:solidFill>
                <a:effectLst>
                  <a:outerShdw blurRad="38100" dist="38100" dir="2700000">
                    <a:srgbClr val="FFFFFF"/>
                  </a:outerShdw>
                </a:effectLst>
                <a:sym typeface="+mn-ea"/>
              </a:rPr>
            </a:br>
            <a:r>
              <a:rPr lang="en-US" altLang="zh-CN" sz="4000" b="1" smtClean="0">
                <a:solidFill>
                  <a:srgbClr val="FF3300"/>
                </a:solidFill>
                <a:sym typeface="宋体" pitchFamily="2" charset="-122"/>
              </a:rPr>
              <a:t>4.1 OVERVIEW OF WORLD WIDE WEB(WWW)</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571744"/>
            <a:ext cx="8229600" cy="1143000"/>
          </a:xfrm>
        </p:spPr>
        <p:txBody>
          <a:bodyPr/>
          <a:lstStyle/>
          <a:p>
            <a:r>
              <a:rPr lang="en-US" altLang="zh-CN" smtClean="0"/>
              <a:t>4.1.2 SEARCH ENGINES</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b="1" smtClean="0"/>
              <a:t>KEYWORDS</a:t>
            </a:r>
            <a:endParaRPr lang="zh-CN" altLang="en-US"/>
          </a:p>
        </p:txBody>
      </p:sp>
      <p:sp>
        <p:nvSpPr>
          <p:cNvPr id="3" name="内容占位符 2"/>
          <p:cNvSpPr>
            <a:spLocks noGrp="1"/>
          </p:cNvSpPr>
          <p:nvPr>
            <p:ph sz="quarter" idx="1"/>
          </p:nvPr>
        </p:nvSpPr>
        <p:spPr/>
        <p:txBody>
          <a:bodyPr>
            <a:normAutofit/>
          </a:bodyPr>
          <a:lstStyle/>
          <a:p>
            <a:pPr>
              <a:lnSpc>
                <a:spcPct val="130000"/>
              </a:lnSpc>
            </a:pPr>
            <a:r>
              <a:rPr lang="en-US" altLang="zh-CN" smtClean="0"/>
              <a:t>   </a:t>
            </a:r>
            <a:r>
              <a:rPr lang="zh-CN" altLang="zh-CN" smtClean="0"/>
              <a:t>search tool         	搜索工具</a:t>
            </a:r>
          </a:p>
          <a:p>
            <a:pPr>
              <a:lnSpc>
                <a:spcPct val="130000"/>
              </a:lnSpc>
            </a:pPr>
            <a:r>
              <a:rPr lang="zh-CN" altLang="zh-CN" smtClean="0"/>
              <a:t>　spider             	网络蜘蛛，万维网查询工具</a:t>
            </a:r>
          </a:p>
          <a:p>
            <a:pPr>
              <a:lnSpc>
                <a:spcPct val="130000"/>
              </a:lnSpc>
            </a:pPr>
            <a:r>
              <a:rPr lang="zh-CN" altLang="zh-CN" smtClean="0"/>
              <a:t>　index             	索引</a:t>
            </a:r>
          </a:p>
          <a:p>
            <a:pPr>
              <a:lnSpc>
                <a:spcPct val="130000"/>
              </a:lnSpc>
            </a:pPr>
            <a:r>
              <a:rPr lang="zh-CN" altLang="zh-CN" smtClean="0"/>
              <a:t>　index database   索引数据库</a:t>
            </a:r>
          </a:p>
          <a:p>
            <a:pPr>
              <a:lnSpc>
                <a:spcPct val="130000"/>
              </a:lnSpc>
            </a:pPr>
            <a:r>
              <a:rPr lang="zh-CN" altLang="zh-CN" smtClean="0"/>
              <a:t>　cache             	高速缓存</a:t>
            </a:r>
          </a:p>
          <a:p>
            <a:pPr>
              <a:lnSpc>
                <a:spcPct val="130000"/>
              </a:lnSpc>
            </a:pPr>
            <a:r>
              <a:rPr lang="zh-CN" altLang="zh-CN" smtClean="0"/>
              <a:t>　query             	查询</a:t>
            </a:r>
          </a:p>
          <a:p>
            <a:pPr>
              <a:lnSpc>
                <a:spcPct val="130000"/>
              </a:lnSpc>
            </a:pPr>
            <a:r>
              <a:rPr lang="zh-CN" altLang="zh-CN" smtClean="0"/>
              <a:t>　key word          	关键字</a:t>
            </a:r>
          </a:p>
          <a:p>
            <a:pPr>
              <a:lnSpc>
                <a:spcPct val="130000"/>
              </a:lnSpc>
            </a:pPr>
            <a:r>
              <a:rPr lang="zh-CN" altLang="zh-CN" smtClean="0"/>
              <a:t>　crawler            	爬行者，浏览器　</a:t>
            </a:r>
            <a:endParaRPr lang="zh-CN"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582594"/>
          </a:xfrm>
        </p:spPr>
        <p:txBody>
          <a:bodyPr>
            <a:normAutofit/>
          </a:bodyPr>
          <a:lstStyle/>
          <a:p>
            <a:r>
              <a:rPr lang="en-US" altLang="zh-CN" b="1" noProof="1" smtClean="0"/>
              <a:t>1. Overview</a:t>
            </a:r>
            <a:endParaRPr lang="zh-CN" altLang="en-US"/>
          </a:p>
        </p:txBody>
      </p:sp>
      <p:sp>
        <p:nvSpPr>
          <p:cNvPr id="3" name="内容占位符 2"/>
          <p:cNvSpPr>
            <a:spLocks noGrp="1"/>
          </p:cNvSpPr>
          <p:nvPr>
            <p:ph sz="quarter" idx="1"/>
          </p:nvPr>
        </p:nvSpPr>
        <p:spPr>
          <a:xfrm>
            <a:off x="457200" y="1214422"/>
            <a:ext cx="8229600" cy="5286412"/>
          </a:xfrm>
        </p:spPr>
        <p:txBody>
          <a:bodyPr>
            <a:normAutofit/>
          </a:bodyPr>
          <a:lstStyle/>
          <a:p>
            <a:pPr>
              <a:lnSpc>
                <a:spcPct val="150000"/>
              </a:lnSpc>
              <a:defRPr/>
            </a:pPr>
            <a:r>
              <a:rPr lang="en-US" altLang="zh-CN" b="1" noProof="1" smtClean="0"/>
              <a:t>　</a:t>
            </a:r>
            <a:r>
              <a:rPr lang="en-US" altLang="zh-CN" noProof="1" smtClean="0"/>
              <a:t>　Imagine walking into a library where books are piled up and strewn about without any order. </a:t>
            </a:r>
          </a:p>
          <a:p>
            <a:pPr>
              <a:lnSpc>
                <a:spcPct val="150000"/>
              </a:lnSpc>
              <a:defRPr/>
            </a:pPr>
            <a:r>
              <a:rPr lang="en-US" altLang="zh-CN" noProof="1" smtClean="0"/>
              <a:t>Finding what you are looking for would be next to impossible. </a:t>
            </a:r>
          </a:p>
          <a:p>
            <a:pPr>
              <a:lnSpc>
                <a:spcPct val="150000"/>
              </a:lnSpc>
              <a:defRPr/>
            </a:pPr>
            <a:r>
              <a:rPr lang="en-US" altLang="zh-CN" noProof="1" smtClean="0"/>
              <a:t>As the World Wide Web rapidly grew, it is necessary to categorize message of Web page and to keep track of “what’s what” and “what’s where”. </a:t>
            </a:r>
          </a:p>
          <a:p>
            <a:pPr>
              <a:lnSpc>
                <a:spcPct val="150000"/>
              </a:lnSpc>
              <a:defRPr/>
            </a:pPr>
            <a:r>
              <a:rPr lang="en-US" altLang="zh-CN" noProof="1" smtClean="0"/>
              <a:t>In the initial stages of the Web, it was hard to locate useful information.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928670"/>
            <a:ext cx="8229600" cy="5572164"/>
          </a:xfrm>
        </p:spPr>
        <p:txBody>
          <a:bodyPr>
            <a:normAutofit/>
          </a:bodyPr>
          <a:lstStyle/>
          <a:p>
            <a:pPr>
              <a:lnSpc>
                <a:spcPct val="150000"/>
              </a:lnSpc>
              <a:defRPr/>
            </a:pPr>
            <a:r>
              <a:rPr lang="en-US" altLang="zh-CN" noProof="1" smtClean="0"/>
              <a:t> 　In the early days of the World Wide Web, two graduate students at Stanford University, Jerry Yang and David Filo, came up with a way to organize hyperlinks by category and they found it useful. </a:t>
            </a:r>
          </a:p>
          <a:p>
            <a:pPr>
              <a:lnSpc>
                <a:spcPct val="150000"/>
              </a:lnSpc>
              <a:defRPr/>
            </a:pPr>
            <a:r>
              <a:rPr lang="en-US" altLang="zh-CN" noProof="1" smtClean="0"/>
              <a:t>In late 1993 this way was known as “Jerry Yang’s Guide to the WWW.” </a:t>
            </a:r>
          </a:p>
          <a:p>
            <a:pPr>
              <a:lnSpc>
                <a:spcPct val="150000"/>
              </a:lnSpc>
              <a:defRPr/>
            </a:pPr>
            <a:r>
              <a:rPr lang="en-US" altLang="zh-CN" noProof="1" smtClean="0"/>
              <a:t>The name was soon changed to Yahoo! and the first search tool was born.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80" name="Picture 8" descr="https://bkimg.cdn.bcebos.com/pic/c2bce203ef60edc4d43f7cd6"/>
          <p:cNvPicPr>
            <a:picLocks noChangeAspect="1" noChangeArrowheads="1"/>
          </p:cNvPicPr>
          <p:nvPr/>
        </p:nvPicPr>
        <p:blipFill>
          <a:blip r:embed="rId2"/>
          <a:srcRect/>
          <a:stretch>
            <a:fillRect/>
          </a:stretch>
        </p:blipFill>
        <p:spPr bwMode="auto">
          <a:xfrm>
            <a:off x="357158" y="428605"/>
            <a:ext cx="3623095" cy="2428891"/>
          </a:xfrm>
          <a:prstGeom prst="rect">
            <a:avLst/>
          </a:prstGeom>
          <a:noFill/>
        </p:spPr>
      </p:pic>
      <p:sp>
        <p:nvSpPr>
          <p:cNvPr id="6" name="TextBox 5"/>
          <p:cNvSpPr txBox="1"/>
          <p:nvPr/>
        </p:nvSpPr>
        <p:spPr>
          <a:xfrm>
            <a:off x="857224" y="3286124"/>
            <a:ext cx="2132315" cy="369332"/>
          </a:xfrm>
          <a:prstGeom prst="rect">
            <a:avLst/>
          </a:prstGeom>
          <a:noFill/>
        </p:spPr>
        <p:txBody>
          <a:bodyPr wrap="none" rtlCol="0">
            <a:spAutoFit/>
          </a:bodyPr>
          <a:lstStyle/>
          <a:p>
            <a:r>
              <a:rPr lang="en-US" altLang="zh-CN" smtClean="0"/>
              <a:t>Jerry Yang </a:t>
            </a:r>
            <a:r>
              <a:rPr lang="zh-CN" altLang="en-US" smtClean="0"/>
              <a:t>杨致远</a:t>
            </a:r>
            <a:endParaRPr lang="zh-CN" altLang="en-US"/>
          </a:p>
        </p:txBody>
      </p:sp>
      <p:pic>
        <p:nvPicPr>
          <p:cNvPr id="3084" name="Picture 12" descr="https://bkimg.cdn.bcebos.com/pic/aa59892b45220eb6e6cd40d6"/>
          <p:cNvPicPr>
            <a:picLocks noChangeAspect="1" noChangeArrowheads="1"/>
          </p:cNvPicPr>
          <p:nvPr/>
        </p:nvPicPr>
        <p:blipFill>
          <a:blip r:embed="rId3"/>
          <a:srcRect/>
          <a:stretch>
            <a:fillRect/>
          </a:stretch>
        </p:blipFill>
        <p:spPr bwMode="auto">
          <a:xfrm>
            <a:off x="3714744" y="2928934"/>
            <a:ext cx="4155903" cy="2786081"/>
          </a:xfrm>
          <a:prstGeom prst="rect">
            <a:avLst/>
          </a:prstGeom>
          <a:noFill/>
        </p:spPr>
      </p:pic>
      <p:sp>
        <p:nvSpPr>
          <p:cNvPr id="9" name="TextBox 8"/>
          <p:cNvSpPr txBox="1"/>
          <p:nvPr/>
        </p:nvSpPr>
        <p:spPr>
          <a:xfrm>
            <a:off x="5929322" y="6286520"/>
            <a:ext cx="2125903" cy="369332"/>
          </a:xfrm>
          <a:prstGeom prst="rect">
            <a:avLst/>
          </a:prstGeom>
          <a:noFill/>
        </p:spPr>
        <p:txBody>
          <a:bodyPr wrap="none" rtlCol="0">
            <a:spAutoFit/>
          </a:bodyPr>
          <a:lstStyle/>
          <a:p>
            <a:r>
              <a:rPr lang="en-US" altLang="zh-CN" smtClean="0"/>
              <a:t>From the Internet</a:t>
            </a:r>
            <a:endParaRPr lang="zh-CN" altLang="en-US"/>
          </a:p>
        </p:txBody>
      </p:sp>
      <p:sp>
        <p:nvSpPr>
          <p:cNvPr id="10" name="TextBox 9"/>
          <p:cNvSpPr txBox="1"/>
          <p:nvPr/>
        </p:nvSpPr>
        <p:spPr>
          <a:xfrm>
            <a:off x="4286248" y="5857892"/>
            <a:ext cx="3020379" cy="369332"/>
          </a:xfrm>
          <a:prstGeom prst="rect">
            <a:avLst/>
          </a:prstGeom>
          <a:noFill/>
        </p:spPr>
        <p:txBody>
          <a:bodyPr wrap="none" rtlCol="0">
            <a:spAutoFit/>
          </a:bodyPr>
          <a:lstStyle/>
          <a:p>
            <a:r>
              <a:rPr lang="en-US" altLang="zh-CN" smtClean="0"/>
              <a:t>Jerry Yang and David Filo</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fontScale="92500"/>
          </a:bodyPr>
          <a:lstStyle/>
          <a:p>
            <a:pPr>
              <a:lnSpc>
                <a:spcPct val="150000"/>
              </a:lnSpc>
            </a:pPr>
            <a:r>
              <a:rPr lang="en-US" altLang="zh-CN" noProof="1" smtClean="0"/>
              <a:t>Today there is quite a collection of search tools available that allows us to find required information on the Web quickly and easily. </a:t>
            </a:r>
          </a:p>
          <a:p>
            <a:pPr>
              <a:lnSpc>
                <a:spcPct val="150000"/>
              </a:lnSpc>
            </a:pPr>
            <a:r>
              <a:rPr lang="en-US" altLang="zh-CN" noProof="1" smtClean="0"/>
              <a:t>The collection of search tools is constantly evolving, with new ones coming on the scene and others disappearing. </a:t>
            </a:r>
          </a:p>
          <a:p>
            <a:pPr>
              <a:lnSpc>
                <a:spcPct val="150000"/>
              </a:lnSpc>
            </a:pPr>
            <a:r>
              <a:rPr lang="en-US" altLang="zh-CN" noProof="1" smtClean="0"/>
              <a:t>Rather than report on how each of the popular search tools works, we will explain a few of them and suggest some Web presentations that provide reviews of all of the current search tools available.</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28604"/>
            <a:ext cx="7467600" cy="703282"/>
          </a:xfrm>
        </p:spPr>
        <p:txBody>
          <a:bodyPr/>
          <a:lstStyle/>
          <a:p>
            <a:r>
              <a:rPr lang="en-US" altLang="zh-CN" b="1" noProof="1" smtClean="0">
                <a:sym typeface="+mn-ea"/>
              </a:rPr>
              <a:t>2. How search engines work</a:t>
            </a:r>
            <a:endParaRPr lang="zh-CN" altLang="en-US"/>
          </a:p>
        </p:txBody>
      </p:sp>
      <p:sp>
        <p:nvSpPr>
          <p:cNvPr id="3" name="内容占位符 2"/>
          <p:cNvSpPr>
            <a:spLocks noGrp="1"/>
          </p:cNvSpPr>
          <p:nvPr>
            <p:ph sz="quarter" idx="1"/>
          </p:nvPr>
        </p:nvSpPr>
        <p:spPr>
          <a:xfrm>
            <a:off x="457200" y="1600200"/>
            <a:ext cx="7901014" cy="4873752"/>
          </a:xfrm>
        </p:spPr>
        <p:txBody>
          <a:bodyPr/>
          <a:lstStyle/>
          <a:p>
            <a:pPr>
              <a:lnSpc>
                <a:spcPct val="150000"/>
              </a:lnSpc>
              <a:defRPr/>
            </a:pPr>
            <a:r>
              <a:rPr lang="en-US" altLang="zh-CN" noProof="1" smtClean="0">
                <a:sym typeface="+mn-ea"/>
              </a:rPr>
              <a:t>　　A search engine operates, in the following order</a:t>
            </a:r>
            <a:endParaRPr lang="en-US" altLang="zh-CN" noProof="1" smtClean="0"/>
          </a:p>
          <a:p>
            <a:pPr>
              <a:lnSpc>
                <a:spcPct val="150000"/>
              </a:lnSpc>
              <a:defRPr/>
            </a:pPr>
            <a:r>
              <a:rPr lang="en-US" altLang="zh-CN" noProof="1" smtClean="0">
                <a:sym typeface="+mn-ea"/>
              </a:rPr>
              <a:t>　　(1) Web crawling </a:t>
            </a:r>
            <a:endParaRPr lang="en-US" altLang="zh-CN" noProof="1" smtClean="0"/>
          </a:p>
          <a:p>
            <a:pPr>
              <a:lnSpc>
                <a:spcPct val="150000"/>
              </a:lnSpc>
              <a:defRPr/>
            </a:pPr>
            <a:r>
              <a:rPr lang="en-US" altLang="zh-CN" noProof="1" smtClean="0">
                <a:sym typeface="+mn-ea"/>
              </a:rPr>
              <a:t>　　(2) Indexing</a:t>
            </a:r>
            <a:endParaRPr lang="en-US" altLang="zh-CN" noProof="1" smtClean="0"/>
          </a:p>
          <a:p>
            <a:pPr>
              <a:lnSpc>
                <a:spcPct val="150000"/>
              </a:lnSpc>
              <a:defRPr/>
            </a:pPr>
            <a:r>
              <a:rPr lang="en-US" altLang="zh-CN" noProof="1" smtClean="0">
                <a:sym typeface="+mn-ea"/>
              </a:rPr>
              <a:t>　　(3) Searching </a:t>
            </a:r>
            <a:endParaRPr lang="en-US" altLang="zh-CN" noProof="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pPr>
            <a:r>
              <a:rPr lang="en-US" altLang="zh-CN" noProof="1" smtClean="0"/>
              <a:t>Web search engines work by storing information about many web pages, which they retrieve from the html itself. </a:t>
            </a:r>
          </a:p>
          <a:p>
            <a:pPr>
              <a:lnSpc>
                <a:spcPct val="150000"/>
              </a:lnSpc>
            </a:pPr>
            <a:r>
              <a:rPr lang="en-US" altLang="zh-CN" noProof="1" smtClean="0"/>
              <a:t>These pages are retrieved by a Web crawler (sometimes also known as a spider) — an automated Web browser which follows every link on the site.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pPr>
            <a:r>
              <a:rPr lang="en-US" altLang="zh-CN" noProof="1" smtClean="0"/>
              <a:t>The contents of each page are then analyzed to determine how it should be indexed (for example, words are extracted from the titles, headings, or special fields called meta tags). </a:t>
            </a:r>
          </a:p>
          <a:p>
            <a:pPr>
              <a:lnSpc>
                <a:spcPct val="150000"/>
              </a:lnSpc>
            </a:pPr>
            <a:r>
              <a:rPr lang="en-US" altLang="zh-CN" noProof="1" smtClean="0"/>
              <a:t>Data about web pages are stored in an index database for use in later queries.</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pPr>
            <a:r>
              <a:rPr lang="en-US" altLang="zh-CN" noProof="1" smtClean="0"/>
              <a:t>A query can be a single word. </a:t>
            </a:r>
          </a:p>
          <a:p>
            <a:pPr>
              <a:lnSpc>
                <a:spcPct val="150000"/>
              </a:lnSpc>
            </a:pPr>
            <a:r>
              <a:rPr lang="en-US" altLang="zh-CN" noProof="1" smtClean="0"/>
              <a:t>The purpose of an index is to allow information to be found as quickly as possible. </a:t>
            </a:r>
          </a:p>
          <a:p>
            <a:pPr>
              <a:lnSpc>
                <a:spcPct val="150000"/>
              </a:lnSpc>
            </a:pPr>
            <a:r>
              <a:rPr lang="en-US" altLang="zh-CN" noProof="1" smtClean="0"/>
              <a:t>Some search engines, such as Google, store all or part of the source page (referred to as a cache) as well as information about the web pages, whereas others, such as AltaVista, store every word of every page they find. </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KEYWORDS</a:t>
            </a:r>
            <a:endParaRPr lang="zh-CN" altLang="en-US"/>
          </a:p>
        </p:txBody>
      </p:sp>
      <p:sp>
        <p:nvSpPr>
          <p:cNvPr id="3" name="内容占位符 2"/>
          <p:cNvSpPr>
            <a:spLocks noGrp="1"/>
          </p:cNvSpPr>
          <p:nvPr>
            <p:ph sz="quarter" idx="1"/>
          </p:nvPr>
        </p:nvSpPr>
        <p:spPr>
          <a:xfrm>
            <a:off x="428596" y="1447800"/>
            <a:ext cx="8258204" cy="4572000"/>
          </a:xfrm>
        </p:spPr>
        <p:txBody>
          <a:bodyPr>
            <a:normAutofit/>
          </a:bodyPr>
          <a:lstStyle/>
          <a:p>
            <a:pPr>
              <a:lnSpc>
                <a:spcPct val="130000"/>
              </a:lnSpc>
            </a:pPr>
            <a:r>
              <a:rPr lang="en-US" altLang="zh-CN" smtClean="0"/>
              <a:t>   </a:t>
            </a:r>
            <a:r>
              <a:rPr lang="zh-CN" altLang="zh-CN" smtClean="0"/>
              <a:t>WWW (Word Wide Web)      万维网，环球信息网</a:t>
            </a:r>
          </a:p>
          <a:p>
            <a:pPr>
              <a:lnSpc>
                <a:spcPct val="130000"/>
              </a:lnSpc>
            </a:pPr>
            <a:r>
              <a:rPr lang="zh-CN" altLang="zh-CN" smtClean="0"/>
              <a:t>　HyperText                         	超文本</a:t>
            </a:r>
          </a:p>
          <a:p>
            <a:pPr>
              <a:lnSpc>
                <a:spcPct val="130000"/>
              </a:lnSpc>
            </a:pPr>
            <a:r>
              <a:rPr lang="zh-CN" altLang="zh-CN" smtClean="0"/>
              <a:t>　client                             	客户</a:t>
            </a:r>
          </a:p>
          <a:p>
            <a:pPr>
              <a:lnSpc>
                <a:spcPct val="130000"/>
              </a:lnSpc>
            </a:pPr>
            <a:r>
              <a:rPr lang="zh-CN" altLang="zh-CN" smtClean="0"/>
              <a:t>　browser                            	浏览器</a:t>
            </a:r>
          </a:p>
          <a:p>
            <a:pPr>
              <a:lnSpc>
                <a:spcPct val="130000"/>
              </a:lnSpc>
            </a:pPr>
            <a:r>
              <a:rPr lang="zh-CN" altLang="zh-CN" smtClean="0"/>
              <a:t>　search                             	搜索</a:t>
            </a:r>
          </a:p>
          <a:p>
            <a:pPr>
              <a:lnSpc>
                <a:spcPct val="130000"/>
              </a:lnSpc>
            </a:pPr>
            <a:r>
              <a:rPr lang="zh-CN" altLang="zh-CN" smtClean="0"/>
              <a:t>　access                             	访问</a:t>
            </a:r>
          </a:p>
          <a:p>
            <a:pPr>
              <a:lnSpc>
                <a:spcPct val="130000"/>
              </a:lnSpc>
            </a:pPr>
            <a:r>
              <a:rPr lang="zh-CN" altLang="zh-CN" smtClean="0"/>
              <a:t>　download                          	下载</a:t>
            </a:r>
            <a:endParaRPr lang="zh-CN"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2" descr="https://img2.baidu.com/it/u=303022170,4190054525&amp;fm=253&amp;fmt=auto&amp;app=138&amp;f=JPEG?w=889&amp;h=500"/>
          <p:cNvPicPr>
            <a:picLocks noChangeAspect="1" noChangeArrowheads="1"/>
          </p:cNvPicPr>
          <p:nvPr/>
        </p:nvPicPr>
        <p:blipFill>
          <a:blip r:embed="rId2"/>
          <a:srcRect/>
          <a:stretch>
            <a:fillRect/>
          </a:stretch>
        </p:blipFill>
        <p:spPr bwMode="auto">
          <a:xfrm>
            <a:off x="571472" y="642918"/>
            <a:ext cx="7929618" cy="445985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pPr>
            <a:r>
              <a:rPr lang="en-US" altLang="zh-CN" noProof="1" smtClean="0"/>
              <a:t>This cached page always holds the actual search text since it is the one that was actually indexed, so it can be very useful when the content of the current page has been updated and the search terms are no longer in it.</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pPr>
            <a:r>
              <a:rPr lang="en-US" altLang="zh-CN" noProof="1" smtClean="0"/>
              <a:t>When a user enters a query into a search engine (typically by using key words), the engine examines its index and provides a listing of best-matching web pages according to its criteria, usually with a short summary containing the document’s title and sometimes parts of the text.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srcRect l="14648" t="5208" r="20898" b="18750"/>
          <a:stretch>
            <a:fillRect/>
          </a:stretch>
        </p:blipFill>
        <p:spPr bwMode="auto">
          <a:xfrm>
            <a:off x="500034" y="571480"/>
            <a:ext cx="7858180" cy="5214974"/>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srcRect l="11133"/>
          <a:stretch>
            <a:fillRect/>
          </a:stretch>
        </p:blipFill>
        <p:spPr bwMode="auto">
          <a:xfrm>
            <a:off x="785786" y="1142984"/>
            <a:ext cx="7336015" cy="464344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2357430"/>
            <a:ext cx="8229600" cy="1143000"/>
          </a:xfrm>
        </p:spPr>
        <p:txBody>
          <a:bodyPr/>
          <a:lstStyle/>
          <a:p>
            <a:r>
              <a:rPr lang="en-US" altLang="zh-CN" smtClean="0">
                <a:solidFill>
                  <a:srgbClr val="0070C0"/>
                </a:solidFill>
              </a:rPr>
              <a:t>4.2 E-MAIL</a:t>
            </a:r>
            <a:endParaRPr lang="zh-CN" altLang="en-US">
              <a:solidFill>
                <a:srgbClr val="0070C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smtClean="0"/>
              <a:t>KEYWORDS</a:t>
            </a:r>
            <a:endParaRPr lang="zh-CN" altLang="en-US"/>
          </a:p>
        </p:txBody>
      </p:sp>
      <p:sp>
        <p:nvSpPr>
          <p:cNvPr id="2" name="内容占位符 1"/>
          <p:cNvSpPr>
            <a:spLocks noGrp="1"/>
          </p:cNvSpPr>
          <p:nvPr>
            <p:ph sz="quarter" idx="1"/>
          </p:nvPr>
        </p:nvSpPr>
        <p:spPr/>
        <p:txBody>
          <a:bodyPr>
            <a:normAutofit/>
          </a:bodyPr>
          <a:lstStyle/>
          <a:p>
            <a:pPr>
              <a:lnSpc>
                <a:spcPct val="130000"/>
              </a:lnSpc>
            </a:pPr>
            <a:r>
              <a:rPr lang="en-US" altLang="zh-CN" sz="2400" smtClean="0"/>
              <a:t>    </a:t>
            </a:r>
            <a:r>
              <a:rPr lang="zh-CN" altLang="zh-CN" smtClean="0"/>
              <a:t>E-mail                 	电子邮件</a:t>
            </a:r>
          </a:p>
          <a:p>
            <a:pPr>
              <a:lnSpc>
                <a:spcPct val="130000"/>
              </a:lnSpc>
            </a:pPr>
            <a:r>
              <a:rPr lang="zh-CN" altLang="zh-CN" smtClean="0"/>
              <a:t>　electronic message       电子消息（报文，电文）        </a:t>
            </a:r>
          </a:p>
          <a:p>
            <a:pPr>
              <a:lnSpc>
                <a:spcPct val="130000"/>
              </a:lnSpc>
            </a:pPr>
            <a:r>
              <a:rPr lang="zh-CN" altLang="zh-CN" smtClean="0"/>
              <a:t>　attachment              	附件</a:t>
            </a:r>
          </a:p>
          <a:p>
            <a:pPr>
              <a:lnSpc>
                <a:spcPct val="130000"/>
              </a:lnSpc>
            </a:pPr>
            <a:r>
              <a:rPr lang="zh-CN" altLang="zh-CN" smtClean="0"/>
              <a:t>　account                 	账户（号）</a:t>
            </a:r>
          </a:p>
          <a:p>
            <a:pPr>
              <a:lnSpc>
                <a:spcPct val="130000"/>
              </a:lnSpc>
            </a:pPr>
            <a:r>
              <a:rPr lang="zh-CN" altLang="zh-CN" smtClean="0"/>
              <a:t>　header                 	头部</a:t>
            </a:r>
          </a:p>
          <a:p>
            <a:pPr>
              <a:lnSpc>
                <a:spcPct val="130000"/>
              </a:lnSpc>
            </a:pPr>
            <a:r>
              <a:rPr lang="zh-CN" altLang="zh-CN" smtClean="0"/>
              <a:t>　signature                	签名</a:t>
            </a:r>
          </a:p>
          <a:p>
            <a:pPr>
              <a:lnSpc>
                <a:spcPct val="130000"/>
              </a:lnSpc>
            </a:pPr>
            <a:r>
              <a:rPr lang="zh-CN" altLang="zh-CN" smtClean="0"/>
              <a:t>　address                 	地址</a:t>
            </a:r>
          </a:p>
          <a:p>
            <a:pPr>
              <a:lnSpc>
                <a:spcPct val="130000"/>
              </a:lnSpc>
            </a:pPr>
            <a:r>
              <a:rPr lang="zh-CN" altLang="zh-CN" smtClean="0"/>
              <a:t>　user’s name             	用户名</a:t>
            </a:r>
            <a:endParaRPr lang="zh-CN" altLang="zh-CN" sz="240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142984"/>
            <a:ext cx="8229600" cy="4983179"/>
          </a:xfrm>
        </p:spPr>
        <p:txBody>
          <a:bodyPr>
            <a:normAutofit/>
          </a:bodyPr>
          <a:lstStyle/>
          <a:p>
            <a:pPr>
              <a:lnSpc>
                <a:spcPct val="130000"/>
              </a:lnSpc>
            </a:pPr>
            <a:r>
              <a:rPr lang="zh-CN" altLang="zh-CN" smtClean="0"/>
              <a:t> </a:t>
            </a:r>
            <a:r>
              <a:rPr lang="en-US" altLang="zh-CN" smtClean="0"/>
              <a:t>   </a:t>
            </a:r>
            <a:r>
              <a:rPr lang="zh-CN" altLang="zh-CN" smtClean="0"/>
              <a:t>domain name            	域名</a:t>
            </a:r>
          </a:p>
          <a:p>
            <a:pPr>
              <a:lnSpc>
                <a:spcPct val="130000"/>
              </a:lnSpc>
            </a:pPr>
            <a:r>
              <a:rPr lang="zh-CN" altLang="zh-CN" smtClean="0"/>
              <a:t>　subject                 	主题</a:t>
            </a:r>
          </a:p>
          <a:p>
            <a:pPr>
              <a:lnSpc>
                <a:spcPct val="130000"/>
              </a:lnSpc>
            </a:pPr>
            <a:r>
              <a:rPr lang="zh-CN" altLang="zh-CN" smtClean="0"/>
              <a:t>　spam                  	          垃圾邮件</a:t>
            </a:r>
          </a:p>
          <a:p>
            <a:pPr>
              <a:lnSpc>
                <a:spcPct val="130000"/>
              </a:lnSpc>
            </a:pPr>
            <a:r>
              <a:rPr lang="zh-CN" altLang="zh-CN" smtClean="0"/>
              <a:t>　mailing list              	邮件地址表，邮件清单</a:t>
            </a:r>
          </a:p>
          <a:p>
            <a:pPr>
              <a:lnSpc>
                <a:spcPct val="130000"/>
              </a:lnSpc>
            </a:pPr>
            <a:r>
              <a:rPr lang="zh-CN" altLang="zh-CN" smtClean="0"/>
              <a:t>　spam blocker            	垃圾邮件拦截器</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142984"/>
            <a:ext cx="8229600" cy="4864307"/>
          </a:xfrm>
        </p:spPr>
        <p:txBody>
          <a:bodyPr>
            <a:normAutofit/>
          </a:bodyPr>
          <a:lstStyle/>
          <a:p>
            <a:pPr>
              <a:lnSpc>
                <a:spcPct val="110000"/>
              </a:lnSpc>
              <a:defRPr/>
            </a:pPr>
            <a:r>
              <a:rPr lang="en-US" altLang="zh-CN" noProof="1" smtClean="0"/>
              <a:t>E-mail or electronic mail is the transmission of electronic messages over the Internet. </a:t>
            </a:r>
          </a:p>
          <a:p>
            <a:pPr>
              <a:lnSpc>
                <a:spcPct val="110000"/>
              </a:lnSpc>
              <a:defRPr/>
            </a:pPr>
            <a:r>
              <a:rPr lang="en-US" altLang="zh-CN" noProof="1" smtClean="0"/>
              <a:t>At one time, e-mail consisted only of basic text messages. </a:t>
            </a:r>
          </a:p>
          <a:p>
            <a:pPr>
              <a:lnSpc>
                <a:spcPct val="110000"/>
              </a:lnSpc>
              <a:defRPr/>
            </a:pPr>
            <a:r>
              <a:rPr lang="en-US" altLang="zh-CN" noProof="1" smtClean="0"/>
              <a:t>Now e-mail routinely includes graphics, photos, and many different types of file attachments.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357298"/>
            <a:ext cx="8229600" cy="4649993"/>
          </a:xfrm>
        </p:spPr>
        <p:txBody>
          <a:bodyPr>
            <a:normAutofit/>
          </a:bodyPr>
          <a:lstStyle/>
          <a:p>
            <a:pPr>
              <a:lnSpc>
                <a:spcPct val="110000"/>
              </a:lnSpc>
              <a:defRPr/>
            </a:pPr>
            <a:r>
              <a:rPr lang="en-US" altLang="zh-CN" noProof="1" smtClean="0"/>
              <a:t>People all over the world send e-mail to each other. </a:t>
            </a:r>
          </a:p>
          <a:p>
            <a:pPr>
              <a:lnSpc>
                <a:spcPct val="110000"/>
              </a:lnSpc>
              <a:defRPr/>
            </a:pPr>
            <a:r>
              <a:rPr lang="en-US" altLang="zh-CN" noProof="1" smtClean="0"/>
              <a:t>You can e-mail your family, your co-workers. </a:t>
            </a:r>
          </a:p>
          <a:p>
            <a:pPr>
              <a:lnSpc>
                <a:spcPct val="110000"/>
              </a:lnSpc>
              <a:defRPr/>
            </a:pPr>
            <a:r>
              <a:rPr lang="en-US" altLang="zh-CN" noProof="1" smtClean="0"/>
              <a:t>All you need to send and receive e-mail is an e-mail account, access to the Internet, and an e-mail program. </a:t>
            </a:r>
          </a:p>
          <a:p>
            <a:pPr>
              <a:lnSpc>
                <a:spcPct val="110000"/>
              </a:lnSpc>
              <a:defRPr/>
            </a:pPr>
            <a:r>
              <a:rPr lang="en-US" altLang="zh-CN" noProof="1" smtClean="0"/>
              <a:t>Two of the most widely used e-mail programs are Microsoft’s Outlook Express and Mozilla Thunderbird.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28596" y="642918"/>
            <a:ext cx="8258204" cy="5376882"/>
          </a:xfrm>
        </p:spPr>
        <p:txBody>
          <a:bodyPr>
            <a:normAutofit/>
          </a:bodyPr>
          <a:lstStyle/>
          <a:p>
            <a:pPr>
              <a:lnSpc>
                <a:spcPct val="130000"/>
              </a:lnSpc>
            </a:pPr>
            <a:r>
              <a:rPr lang="zh-CN" altLang="zh-CN" smtClean="0"/>
              <a:t> </a:t>
            </a:r>
            <a:r>
              <a:rPr lang="en-US" altLang="zh-CN" smtClean="0"/>
              <a:t>   </a:t>
            </a:r>
            <a:r>
              <a:rPr lang="zh-CN" altLang="zh-CN" smtClean="0"/>
              <a:t>server                             	服务器</a:t>
            </a:r>
          </a:p>
          <a:p>
            <a:pPr>
              <a:lnSpc>
                <a:spcPct val="130000"/>
              </a:lnSpc>
            </a:pPr>
            <a:r>
              <a:rPr lang="zh-CN" altLang="zh-CN" smtClean="0"/>
              <a:t>　protocol                            	协议</a:t>
            </a:r>
          </a:p>
          <a:p>
            <a:pPr>
              <a:lnSpc>
                <a:spcPct val="130000"/>
              </a:lnSpc>
            </a:pPr>
            <a:r>
              <a:rPr lang="zh-CN" altLang="zh-CN" smtClean="0"/>
              <a:t>　HTTP (Hyper-Text Transfer Protocol)    	</a:t>
            </a:r>
          </a:p>
          <a:p>
            <a:pPr>
              <a:lnSpc>
                <a:spcPct val="130000"/>
              </a:lnSpc>
            </a:pPr>
            <a:r>
              <a:rPr lang="en-US" altLang="zh-CN" smtClean="0"/>
              <a:t>					</a:t>
            </a:r>
            <a:r>
              <a:rPr lang="zh-CN" altLang="zh-CN" smtClean="0"/>
              <a:t>超文本传输协议</a:t>
            </a:r>
          </a:p>
          <a:p>
            <a:pPr>
              <a:lnSpc>
                <a:spcPct val="130000"/>
              </a:lnSpc>
            </a:pPr>
            <a:r>
              <a:rPr lang="zh-CN" altLang="zh-CN" smtClean="0"/>
              <a:t>　web page                           	网页</a:t>
            </a:r>
          </a:p>
          <a:p>
            <a:pPr>
              <a:lnSpc>
                <a:spcPct val="130000"/>
              </a:lnSpc>
            </a:pPr>
            <a:r>
              <a:rPr lang="zh-CN" altLang="zh-CN" smtClean="0"/>
              <a:t>　URL (Uniform Resource Locator)       	</a:t>
            </a:r>
          </a:p>
          <a:p>
            <a:pPr>
              <a:lnSpc>
                <a:spcPct val="130000"/>
              </a:lnSpc>
            </a:pPr>
            <a:r>
              <a:rPr lang="en-US" altLang="zh-CN" smtClean="0"/>
              <a:t>					</a:t>
            </a:r>
            <a:r>
              <a:rPr lang="zh-CN" altLang="zh-CN" smtClean="0"/>
              <a:t>统一资源定位符（地址）</a:t>
            </a:r>
          </a:p>
          <a:p>
            <a:pPr>
              <a:lnSpc>
                <a:spcPct val="130000"/>
              </a:lnSpc>
            </a:pPr>
            <a:r>
              <a:rPr lang="zh-CN" altLang="zh-CN" smtClean="0"/>
              <a:t>　search engine                       	搜索引擎</a:t>
            </a:r>
          </a:p>
          <a:p>
            <a:pPr>
              <a:lnSpc>
                <a:spcPct val="130000"/>
              </a:lnSpc>
            </a:pPr>
            <a:r>
              <a:rPr lang="zh-CN" altLang="zh-CN" smtClean="0"/>
              <a:t>　search criteria                       	搜索条件</a:t>
            </a:r>
            <a:endParaRPr lang="zh-CN" altLang="zh-CN"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4062" t="13541" r="390" b="4166"/>
          <a:stretch>
            <a:fillRect/>
          </a:stretch>
        </p:blipFill>
        <p:spPr bwMode="auto">
          <a:xfrm>
            <a:off x="34299" y="714356"/>
            <a:ext cx="9109701" cy="4929222"/>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35742" t="20833" r="22656" b="15625"/>
          <a:stretch>
            <a:fillRect/>
          </a:stretch>
        </p:blipFill>
        <p:spPr bwMode="auto">
          <a:xfrm>
            <a:off x="1785918" y="1071546"/>
            <a:ext cx="5072098" cy="4357718"/>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571481"/>
            <a:ext cx="8229600" cy="2500330"/>
          </a:xfrm>
        </p:spPr>
        <p:txBody>
          <a:bodyPr>
            <a:normAutofit/>
          </a:bodyPr>
          <a:lstStyle/>
          <a:p>
            <a:pPr>
              <a:lnSpc>
                <a:spcPct val="150000"/>
              </a:lnSpc>
              <a:defRPr/>
            </a:pPr>
            <a:r>
              <a:rPr lang="en-US" altLang="zh-CN" smtClean="0"/>
              <a:t>A typical e-mail message has three basic elements: header, message, and signature. (See Figure 4-3.) </a:t>
            </a:r>
          </a:p>
          <a:p>
            <a:pPr>
              <a:lnSpc>
                <a:spcPct val="150000"/>
              </a:lnSpc>
              <a:defRPr/>
            </a:pPr>
            <a:r>
              <a:rPr lang="en-US" altLang="zh-CN" smtClean="0"/>
              <a:t>The header appears first and typically includes the following information:</a:t>
            </a:r>
            <a:endParaRPr lang="en-US" altLang="zh-CN" noProof="1" smtClean="0"/>
          </a:p>
        </p:txBody>
      </p:sp>
      <p:pic>
        <p:nvPicPr>
          <p:cNvPr id="3" name="图片 1" descr="d3"/>
          <p:cNvPicPr>
            <a:picLocks noChangeAspect="1" noChangeArrowheads="1"/>
          </p:cNvPicPr>
          <p:nvPr/>
        </p:nvPicPr>
        <p:blipFill>
          <a:blip r:embed="rId2"/>
          <a:srcRect/>
          <a:stretch>
            <a:fillRect/>
          </a:stretch>
        </p:blipFill>
        <p:spPr bwMode="auto">
          <a:xfrm>
            <a:off x="1357290" y="3143248"/>
            <a:ext cx="6229350" cy="2098675"/>
          </a:xfrm>
          <a:prstGeom prst="rect">
            <a:avLst/>
          </a:prstGeom>
          <a:noFill/>
          <a:ln w="9525">
            <a:noFill/>
            <a:miter lim="800000"/>
            <a:headEnd/>
            <a:tailEnd/>
          </a:ln>
        </p:spPr>
      </p:pic>
      <p:sp>
        <p:nvSpPr>
          <p:cNvPr id="4" name="文本框 2"/>
          <p:cNvSpPr txBox="1">
            <a:spLocks noChangeArrowheads="1"/>
          </p:cNvSpPr>
          <p:nvPr/>
        </p:nvSpPr>
        <p:spPr bwMode="auto">
          <a:xfrm>
            <a:off x="785786" y="5429264"/>
            <a:ext cx="7696223" cy="570797"/>
          </a:xfrm>
          <a:prstGeom prst="rect">
            <a:avLst/>
          </a:prstGeom>
          <a:noFill/>
          <a:ln w="9525">
            <a:noFill/>
            <a:miter lim="800000"/>
            <a:headEnd/>
            <a:tailEnd/>
          </a:ln>
        </p:spPr>
        <p:txBody>
          <a:bodyPr wrap="square">
            <a:spAutoFit/>
          </a:bodyPr>
          <a:lstStyle/>
          <a:p>
            <a:pPr>
              <a:lnSpc>
                <a:spcPct val="125000"/>
              </a:lnSpc>
            </a:pPr>
            <a:r>
              <a:rPr lang="en-US" altLang="zh-CN" sz="2800"/>
              <a:t>　     </a:t>
            </a:r>
            <a:r>
              <a:rPr lang="en-US" altLang="zh-CN" sz="2000"/>
              <a:t>Figure 4-3  Basic elements of an E-mail message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lnSpc>
                <a:spcPct val="150000"/>
              </a:lnSpc>
              <a:defRPr/>
            </a:pPr>
            <a:r>
              <a:rPr lang="en-US" altLang="zh-CN" noProof="1" smtClean="0"/>
              <a:t>(1) Addresses: Addresses of the persons sending, receiving, and, optionally, anyone else who is to receive copies. E-mail addresses have two basic parts. (See Figure 4-4.)</a:t>
            </a:r>
          </a:p>
          <a:p>
            <a:pPr>
              <a:lnSpc>
                <a:spcPct val="150000"/>
              </a:lnSpc>
              <a:defRPr/>
            </a:pPr>
            <a:r>
              <a:rPr lang="en-US" altLang="zh-CN" noProof="1" smtClean="0"/>
              <a:t>The first part is the user’s name and the second part is the domain name, which includes the top-level domain.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3286124"/>
            <a:ext cx="7467600" cy="3187828"/>
          </a:xfrm>
        </p:spPr>
        <p:txBody>
          <a:bodyPr>
            <a:normAutofit/>
          </a:bodyPr>
          <a:lstStyle/>
          <a:p>
            <a:pPr>
              <a:lnSpc>
                <a:spcPct val="150000"/>
              </a:lnSpc>
              <a:defRPr/>
            </a:pPr>
            <a:r>
              <a:rPr lang="en-US" altLang="zh-CN" noProof="1" smtClean="0"/>
              <a:t>In our example e-mail, dcoats is Dan’s user name. </a:t>
            </a:r>
          </a:p>
          <a:p>
            <a:pPr>
              <a:lnSpc>
                <a:spcPct val="150000"/>
              </a:lnSpc>
              <a:defRPr/>
            </a:pPr>
            <a:r>
              <a:rPr lang="en-US" altLang="zh-CN" noProof="1" smtClean="0"/>
              <a:t>The server providing e-mail service for Dan is usc.edu. </a:t>
            </a:r>
          </a:p>
          <a:p>
            <a:pPr>
              <a:lnSpc>
                <a:spcPct val="150000"/>
              </a:lnSpc>
              <a:defRPr/>
            </a:pPr>
            <a:r>
              <a:rPr lang="en-US" altLang="zh-CN" noProof="1" smtClean="0"/>
              <a:t>The top-level domain indicates that the provider is an educational institution.</a:t>
            </a:r>
            <a:endParaRPr lang="zh-CN" altLang="en-US"/>
          </a:p>
        </p:txBody>
      </p:sp>
      <p:pic>
        <p:nvPicPr>
          <p:cNvPr id="4" name="图片 8" descr="d4"/>
          <p:cNvPicPr>
            <a:picLocks noChangeAspect="1" noChangeArrowheads="1"/>
          </p:cNvPicPr>
          <p:nvPr/>
        </p:nvPicPr>
        <p:blipFill>
          <a:blip r:embed="rId2"/>
          <a:srcRect/>
          <a:stretch>
            <a:fillRect/>
          </a:stretch>
        </p:blipFill>
        <p:spPr bwMode="auto">
          <a:xfrm>
            <a:off x="285720" y="142852"/>
            <a:ext cx="7711756" cy="2071702"/>
          </a:xfrm>
          <a:prstGeom prst="rect">
            <a:avLst/>
          </a:prstGeom>
          <a:noFill/>
          <a:ln w="9525">
            <a:noFill/>
            <a:miter lim="800000"/>
            <a:headEnd/>
            <a:tailEnd/>
          </a:ln>
        </p:spPr>
      </p:pic>
      <p:sp>
        <p:nvSpPr>
          <p:cNvPr id="5" name="文本框 9"/>
          <p:cNvSpPr txBox="1">
            <a:spLocks noChangeArrowheads="1"/>
          </p:cNvSpPr>
          <p:nvPr/>
        </p:nvSpPr>
        <p:spPr bwMode="auto">
          <a:xfrm>
            <a:off x="1000100" y="2571744"/>
            <a:ext cx="6659562" cy="460375"/>
          </a:xfrm>
          <a:prstGeom prst="rect">
            <a:avLst/>
          </a:prstGeom>
          <a:noFill/>
          <a:ln w="9525">
            <a:noFill/>
            <a:miter lim="800000"/>
            <a:headEnd/>
            <a:tailEnd/>
          </a:ln>
        </p:spPr>
        <p:txBody>
          <a:bodyPr>
            <a:spAutoFit/>
          </a:bodyPr>
          <a:lstStyle/>
          <a:p>
            <a:r>
              <a:rPr lang="zh-CN" altLang="en-US"/>
              <a:t>Figure 4-4  Two parts of an e-mail address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8229600" cy="5483245"/>
          </a:xfrm>
        </p:spPr>
        <p:txBody>
          <a:bodyPr>
            <a:normAutofit/>
          </a:bodyPr>
          <a:lstStyle/>
          <a:p>
            <a:pPr>
              <a:lnSpc>
                <a:spcPct val="150000"/>
              </a:lnSpc>
            </a:pPr>
            <a:r>
              <a:rPr lang="en-US" altLang="zh-CN" smtClean="0"/>
              <a:t>(2) Subject: A one-line description, used to present the topic of the message.</a:t>
            </a:r>
          </a:p>
          <a:p>
            <a:pPr>
              <a:lnSpc>
                <a:spcPct val="150000"/>
              </a:lnSpc>
            </a:pPr>
            <a:r>
              <a:rPr lang="en-US" altLang="zh-CN" smtClean="0"/>
              <a:t> Subject lines typically are displayed when a person checks his or her mailbox.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8229600" cy="5483245"/>
          </a:xfrm>
        </p:spPr>
        <p:txBody>
          <a:bodyPr>
            <a:normAutofit fontScale="92500"/>
          </a:bodyPr>
          <a:lstStyle/>
          <a:p>
            <a:pPr>
              <a:lnSpc>
                <a:spcPct val="150000"/>
              </a:lnSpc>
            </a:pPr>
            <a:r>
              <a:rPr lang="en-US" altLang="zh-CN" smtClean="0"/>
              <a:t>(3) Attachments: Many e-mail programs allow you to attach files such as documents and worksheets. </a:t>
            </a:r>
          </a:p>
          <a:p>
            <a:pPr>
              <a:lnSpc>
                <a:spcPct val="150000"/>
              </a:lnSpc>
            </a:pPr>
            <a:r>
              <a:rPr lang="en-US" altLang="zh-CN" smtClean="0"/>
              <a:t>If a message has an attachment, the file name appears on the attachment line.</a:t>
            </a:r>
          </a:p>
          <a:p>
            <a:pPr>
              <a:lnSpc>
                <a:spcPct val="150000"/>
              </a:lnSpc>
            </a:pPr>
            <a:r>
              <a:rPr lang="en-US" altLang="zh-CN" smtClean="0"/>
              <a:t>　　The letter or message comes next. </a:t>
            </a:r>
          </a:p>
          <a:p>
            <a:pPr>
              <a:lnSpc>
                <a:spcPct val="150000"/>
              </a:lnSpc>
            </a:pPr>
            <a:r>
              <a:rPr lang="en-US" altLang="zh-CN" smtClean="0"/>
              <a:t>It is typically short and to the point. </a:t>
            </a:r>
          </a:p>
          <a:p>
            <a:pPr>
              <a:lnSpc>
                <a:spcPct val="150000"/>
              </a:lnSpc>
            </a:pPr>
            <a:r>
              <a:rPr lang="en-US" altLang="zh-CN" smtClean="0"/>
              <a:t>Finally, the signature line provides additional information about the sender. Typically, this information includes the sender’s name, address, and telephone number.</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r="16797" b="5208"/>
          <a:stretch>
            <a:fillRect/>
          </a:stretch>
        </p:blipFill>
        <p:spPr bwMode="auto">
          <a:xfrm>
            <a:off x="0" y="500042"/>
            <a:ext cx="9140891" cy="585789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8229600" cy="5483245"/>
          </a:xfrm>
        </p:spPr>
        <p:txBody>
          <a:bodyPr>
            <a:normAutofit/>
          </a:bodyPr>
          <a:lstStyle/>
          <a:p>
            <a:pPr>
              <a:lnSpc>
                <a:spcPct val="150000"/>
              </a:lnSpc>
            </a:pPr>
            <a:r>
              <a:rPr lang="en-US" altLang="zh-CN" smtClean="0"/>
              <a:t>E-mail can be a valuable asset in your personal and professional life. </a:t>
            </a:r>
          </a:p>
          <a:p>
            <a:pPr>
              <a:lnSpc>
                <a:spcPct val="150000"/>
              </a:lnSpc>
            </a:pPr>
            <a:r>
              <a:rPr lang="en-US" altLang="zh-CN" smtClean="0"/>
              <a:t>However, like many other valuable technologies, there are drawbacks too. </a:t>
            </a:r>
          </a:p>
          <a:p>
            <a:pPr>
              <a:lnSpc>
                <a:spcPct val="150000"/>
              </a:lnSpc>
            </a:pPr>
            <a:r>
              <a:rPr lang="en-US" altLang="zh-CN" smtClean="0"/>
              <a:t>Americans receive billions of unwanted and unsolicited e-mails every year. </a:t>
            </a:r>
          </a:p>
          <a:p>
            <a:pPr>
              <a:lnSpc>
                <a:spcPct val="150000"/>
              </a:lnSpc>
            </a:pPr>
            <a:r>
              <a:rPr lang="en-US" altLang="zh-CN" smtClean="0"/>
              <a:t>This unwelcome mail is called spam.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8229600" cy="5483245"/>
          </a:xfrm>
        </p:spPr>
        <p:txBody>
          <a:bodyPr>
            <a:normAutofit/>
          </a:bodyPr>
          <a:lstStyle/>
          <a:p>
            <a:pPr>
              <a:lnSpc>
                <a:spcPct val="150000"/>
              </a:lnSpc>
            </a:pPr>
            <a:r>
              <a:rPr lang="en-US" altLang="zh-CN" smtClean="0"/>
              <a:t>While spam is indeed a distraction and nuisance, it also can be dangerous. </a:t>
            </a:r>
          </a:p>
          <a:p>
            <a:pPr>
              <a:lnSpc>
                <a:spcPct val="150000"/>
              </a:lnSpc>
            </a:pPr>
            <a:r>
              <a:rPr lang="en-US" altLang="zh-CN" smtClean="0"/>
              <a:t>For example, computer viruses or destructive programs are often attached to unsolicited e-mail.</a:t>
            </a:r>
          </a:p>
          <a:p>
            <a:pPr>
              <a:lnSpc>
                <a:spcPct val="150000"/>
              </a:lnSpc>
            </a:pPr>
            <a:r>
              <a:rPr lang="en-US" altLang="zh-CN" noProof="1" smtClean="0"/>
              <a:t>      In an attempt to control spam, anti-spam laws have been added to our legal system. </a:t>
            </a:r>
          </a:p>
          <a:p>
            <a:pPr>
              <a:lnSpc>
                <a:spcPct val="150000"/>
              </a:lnSpc>
            </a:pPr>
            <a:r>
              <a:rPr lang="en-US" altLang="zh-CN" noProof="1" smtClean="0"/>
              <a:t>For example, the recently enacted CAN-SPAM Act requires that every marketing-related e-mail provide an opt-out option.</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00034" y="642918"/>
            <a:ext cx="8186766" cy="5376882"/>
          </a:xfrm>
        </p:spPr>
        <p:txBody>
          <a:bodyPr>
            <a:normAutofit/>
          </a:bodyPr>
          <a:lstStyle/>
          <a:p>
            <a:pPr>
              <a:lnSpc>
                <a:spcPct val="130000"/>
              </a:lnSpc>
            </a:pPr>
            <a:r>
              <a:rPr lang="zh-CN" altLang="zh-CN" smtClean="0"/>
              <a:t> </a:t>
            </a:r>
            <a:r>
              <a:rPr lang="en-US" altLang="zh-CN" smtClean="0"/>
              <a:t>  </a:t>
            </a:r>
            <a:r>
              <a:rPr lang="zh-CN" altLang="zh-CN" smtClean="0"/>
              <a:t>ISP (Internet Service Provider)          	</a:t>
            </a:r>
          </a:p>
          <a:p>
            <a:pPr>
              <a:lnSpc>
                <a:spcPct val="130000"/>
              </a:lnSpc>
            </a:pPr>
            <a:r>
              <a:rPr lang="en-US" altLang="zh-CN" smtClean="0"/>
              <a:t>					</a:t>
            </a:r>
            <a:r>
              <a:rPr lang="zh-CN" altLang="zh-CN" smtClean="0"/>
              <a:t>因特网服务提供商</a:t>
            </a:r>
          </a:p>
          <a:p>
            <a:pPr>
              <a:lnSpc>
                <a:spcPct val="130000"/>
              </a:lnSpc>
            </a:pPr>
            <a:r>
              <a:rPr lang="zh-CN" altLang="zh-CN" smtClean="0"/>
              <a:t>　path                               	通路，路径</a:t>
            </a:r>
          </a:p>
          <a:p>
            <a:pPr>
              <a:lnSpc>
                <a:spcPct val="130000"/>
              </a:lnSpc>
            </a:pPr>
            <a:r>
              <a:rPr lang="zh-CN" altLang="zh-CN" smtClean="0"/>
              <a:t>　AOL</a:t>
            </a:r>
            <a:r>
              <a:rPr lang="en-US" altLang="zh-CN" smtClean="0"/>
              <a:t> </a:t>
            </a:r>
            <a:r>
              <a:rPr lang="zh-CN" altLang="zh-CN" smtClean="0"/>
              <a:t>(America On Line)         美国在线</a:t>
            </a:r>
          </a:p>
          <a:p>
            <a:pPr>
              <a:lnSpc>
                <a:spcPct val="130000"/>
              </a:lnSpc>
            </a:pPr>
            <a:r>
              <a:rPr lang="zh-CN" altLang="zh-CN" smtClean="0"/>
              <a:t>　explore                            	探索</a:t>
            </a:r>
          </a:p>
          <a:p>
            <a:pPr>
              <a:lnSpc>
                <a:spcPct val="130000"/>
              </a:lnSpc>
            </a:pPr>
            <a:r>
              <a:rPr lang="zh-CN" altLang="zh-CN" smtClean="0"/>
              <a:t>　surf                               	冲浪</a:t>
            </a:r>
          </a:p>
          <a:p>
            <a:pPr>
              <a:lnSpc>
                <a:spcPct val="130000"/>
              </a:lnSpc>
            </a:pPr>
            <a:r>
              <a:rPr lang="zh-CN" altLang="zh-CN" smtClean="0"/>
              <a:t>　personal Web site                  个人网站</a:t>
            </a:r>
          </a:p>
          <a:p>
            <a:pPr>
              <a:lnSpc>
                <a:spcPct val="130000"/>
              </a:lnSpc>
            </a:pPr>
            <a:r>
              <a:rPr lang="zh-CN" altLang="zh-CN" smtClean="0"/>
              <a:t>　register                            	注册</a:t>
            </a:r>
          </a:p>
          <a:p>
            <a:pPr>
              <a:lnSpc>
                <a:spcPct val="130000"/>
              </a:lnSpc>
            </a:pPr>
            <a:r>
              <a:rPr lang="zh-CN" altLang="zh-CN" smtClean="0"/>
              <a:t>　host                              </a:t>
            </a:r>
            <a:r>
              <a:rPr lang="en-US" altLang="zh-CN" smtClean="0"/>
              <a:t>	</a:t>
            </a:r>
            <a:r>
              <a:rPr lang="zh-CN" altLang="zh-CN" smtClean="0"/>
              <a:t>宿主机，主机</a:t>
            </a:r>
            <a:endParaRPr lang="zh-CN" altLang="zh-CN"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8229600" cy="5340369"/>
          </a:xfrm>
        </p:spPr>
        <p:txBody>
          <a:bodyPr>
            <a:normAutofit/>
          </a:bodyPr>
          <a:lstStyle/>
          <a:p>
            <a:pPr>
              <a:lnSpc>
                <a:spcPct val="150000"/>
              </a:lnSpc>
              <a:defRPr/>
            </a:pPr>
            <a:r>
              <a:rPr lang="en-US" altLang="zh-CN" noProof="1" smtClean="0"/>
              <a:t>When the option is selected, the recipient’s e-mail address is to be removed from future mailing lists. </a:t>
            </a:r>
          </a:p>
          <a:p>
            <a:pPr>
              <a:lnSpc>
                <a:spcPct val="150000"/>
              </a:lnSpc>
              <a:defRPr/>
            </a:pPr>
            <a:r>
              <a:rPr lang="en-US" altLang="zh-CN" noProof="1" smtClean="0"/>
              <a:t>This approach, however, has had minimal impact since over 50 percent of all spam originates from servers outside the United States. </a:t>
            </a:r>
          </a:p>
          <a:p>
            <a:pPr>
              <a:lnSpc>
                <a:spcPct val="150000"/>
              </a:lnSpc>
              <a:defRPr/>
            </a:pPr>
            <a:r>
              <a:rPr lang="en-US" altLang="zh-CN" noProof="1" smtClean="0"/>
              <a:t>A more effective approach has been the development and use of spam blockers.(See Figure 4-5) </a:t>
            </a:r>
          </a:p>
          <a:p>
            <a:pPr>
              <a:lnSpc>
                <a:spcPct val="150000"/>
              </a:lnSpc>
              <a:defRPr/>
            </a:pPr>
            <a:r>
              <a:rPr lang="en-US" altLang="zh-CN" noProof="1" smtClean="0"/>
              <a:t>These programs use a variety of different approaches to identify and eliminate spam.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d5"/>
          <p:cNvPicPr>
            <a:picLocks noChangeAspect="1" noChangeArrowheads="1"/>
          </p:cNvPicPr>
          <p:nvPr/>
        </p:nvPicPr>
        <p:blipFill>
          <a:blip r:embed="rId2"/>
          <a:srcRect/>
          <a:stretch>
            <a:fillRect/>
          </a:stretch>
        </p:blipFill>
        <p:spPr bwMode="auto">
          <a:xfrm>
            <a:off x="1357290" y="1142984"/>
            <a:ext cx="6158425" cy="2000264"/>
          </a:xfrm>
          <a:prstGeom prst="rect">
            <a:avLst/>
          </a:prstGeom>
          <a:noFill/>
          <a:ln w="9525">
            <a:noFill/>
            <a:miter lim="800000"/>
            <a:headEnd/>
            <a:tailEnd/>
          </a:ln>
        </p:spPr>
      </p:pic>
      <p:sp>
        <p:nvSpPr>
          <p:cNvPr id="3" name="文本框 1"/>
          <p:cNvSpPr txBox="1">
            <a:spLocks noChangeArrowheads="1"/>
          </p:cNvSpPr>
          <p:nvPr/>
        </p:nvSpPr>
        <p:spPr bwMode="auto">
          <a:xfrm>
            <a:off x="2357422" y="4286256"/>
            <a:ext cx="3892550" cy="460375"/>
          </a:xfrm>
          <a:prstGeom prst="rect">
            <a:avLst/>
          </a:prstGeom>
          <a:noFill/>
          <a:ln w="9525">
            <a:noFill/>
            <a:miter lim="800000"/>
            <a:headEnd/>
            <a:tailEnd/>
          </a:ln>
        </p:spPr>
        <p:txBody>
          <a:bodyPr>
            <a:spAutoFit/>
          </a:bodyPr>
          <a:lstStyle/>
          <a:p>
            <a:r>
              <a:rPr lang="zh-CN" altLang="en-US"/>
              <a:t>Figure 4-5  Spam blockers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1428736"/>
            <a:ext cx="8229600" cy="2071694"/>
          </a:xfrm>
        </p:spPr>
        <p:txBody>
          <a:bodyPr>
            <a:normAutofit/>
          </a:bodyPr>
          <a:lstStyle/>
          <a:p>
            <a:r>
              <a:rPr lang="en-US" altLang="zh-CN" smtClean="0">
                <a:solidFill>
                  <a:srgbClr val="0070C0"/>
                </a:solidFill>
              </a:rPr>
              <a:t>4.3 ELECTRONIC COMMERCE AND THE INTERNET OF THINGS</a:t>
            </a:r>
            <a:br>
              <a:rPr lang="en-US" altLang="zh-CN" smtClean="0">
                <a:solidFill>
                  <a:srgbClr val="0070C0"/>
                </a:solidFill>
              </a:rPr>
            </a:br>
            <a:r>
              <a:rPr lang="en-US" altLang="zh-CN" smtClean="0">
                <a:solidFill>
                  <a:srgbClr val="0070C0"/>
                </a:solidFill>
              </a:rPr>
              <a:t/>
            </a:r>
            <a:br>
              <a:rPr lang="en-US" altLang="zh-CN" smtClean="0">
                <a:solidFill>
                  <a:srgbClr val="0070C0"/>
                </a:solidFill>
              </a:rPr>
            </a:br>
            <a:r>
              <a:rPr lang="en-US" altLang="zh-CN" smtClean="0">
                <a:solidFill>
                  <a:srgbClr val="C00000"/>
                </a:solidFill>
              </a:rPr>
              <a:t>4.3.1 ELECTRONIC COMMERCE</a:t>
            </a:r>
            <a:endParaRPr lang="zh-CN" altLang="en-US">
              <a:solidFill>
                <a:srgbClr val="C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smtClean="0"/>
              <a:t>KEYWORDS</a:t>
            </a:r>
            <a:endParaRPr lang="zh-CN" altLang="en-US"/>
          </a:p>
        </p:txBody>
      </p:sp>
      <p:sp>
        <p:nvSpPr>
          <p:cNvPr id="2" name="内容占位符 1"/>
          <p:cNvSpPr>
            <a:spLocks noGrp="1"/>
          </p:cNvSpPr>
          <p:nvPr>
            <p:ph sz="quarter" idx="1"/>
          </p:nvPr>
        </p:nvSpPr>
        <p:spPr/>
        <p:txBody>
          <a:bodyPr>
            <a:normAutofit fontScale="92500"/>
          </a:bodyPr>
          <a:lstStyle/>
          <a:p>
            <a:pPr>
              <a:lnSpc>
                <a:spcPct val="130000"/>
              </a:lnSpc>
            </a:pPr>
            <a:r>
              <a:rPr lang="en-US" altLang="zh-CN" sz="2400" smtClean="0"/>
              <a:t>    </a:t>
            </a:r>
            <a:r>
              <a:rPr lang="zh-CN" altLang="zh-CN" smtClean="0"/>
              <a:t>electronic commerce                 	电子商务</a:t>
            </a:r>
          </a:p>
          <a:p>
            <a:pPr>
              <a:lnSpc>
                <a:spcPct val="130000"/>
              </a:lnSpc>
            </a:pPr>
            <a:r>
              <a:rPr lang="zh-CN" altLang="zh-CN" smtClean="0"/>
              <a:t>　B2B(B to B, Business-to-Business)  商业对商业</a:t>
            </a:r>
          </a:p>
          <a:p>
            <a:pPr>
              <a:lnSpc>
                <a:spcPct val="130000"/>
              </a:lnSpc>
            </a:pPr>
            <a:r>
              <a:rPr lang="zh-CN" altLang="zh-CN" smtClean="0"/>
              <a:t>　business mode                       	企业模式，业务模式</a:t>
            </a:r>
          </a:p>
          <a:p>
            <a:pPr>
              <a:lnSpc>
                <a:spcPct val="130000"/>
              </a:lnSpc>
            </a:pPr>
            <a:r>
              <a:rPr lang="zh-CN" altLang="zh-CN" smtClean="0"/>
              <a:t>　B2C (Business-to-Consumer)           企业对消费者</a:t>
            </a:r>
          </a:p>
          <a:p>
            <a:pPr>
              <a:lnSpc>
                <a:spcPct val="130000"/>
              </a:lnSpc>
            </a:pPr>
            <a:r>
              <a:rPr lang="zh-CN" altLang="zh-CN" smtClean="0"/>
              <a:t>　C2C (Consumer-to-Consumer)          消费者对消费者</a:t>
            </a:r>
          </a:p>
          <a:p>
            <a:pPr>
              <a:lnSpc>
                <a:spcPct val="130000"/>
              </a:lnSpc>
            </a:pPr>
            <a:r>
              <a:rPr lang="zh-CN" altLang="zh-CN" smtClean="0"/>
              <a:t>　B2G (Business-to-Government)         企业对政府</a:t>
            </a:r>
          </a:p>
          <a:p>
            <a:pPr>
              <a:lnSpc>
                <a:spcPct val="130000"/>
              </a:lnSpc>
            </a:pPr>
            <a:r>
              <a:rPr lang="zh-CN" altLang="zh-CN" smtClean="0"/>
              <a:t>　P2P (Person-to-Person)                	   个人对个人</a:t>
            </a:r>
          </a:p>
          <a:p>
            <a:pPr>
              <a:lnSpc>
                <a:spcPct val="130000"/>
              </a:lnSpc>
            </a:pPr>
            <a:r>
              <a:rPr lang="zh-CN" altLang="zh-CN" smtClean="0"/>
              <a:t>　C2G (Customer-to-Government)         客户对政府</a:t>
            </a:r>
            <a:endParaRPr lang="zh-CN" altLang="zh-CN" sz="2400"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142984"/>
            <a:ext cx="8229600" cy="4983179"/>
          </a:xfrm>
        </p:spPr>
        <p:txBody>
          <a:bodyPr>
            <a:normAutofit/>
          </a:bodyPr>
          <a:lstStyle/>
          <a:p>
            <a:pPr>
              <a:lnSpc>
                <a:spcPct val="130000"/>
              </a:lnSpc>
            </a:pPr>
            <a:r>
              <a:rPr lang="zh-CN" altLang="zh-CN" smtClean="0"/>
              <a:t> </a:t>
            </a:r>
            <a:r>
              <a:rPr lang="en-US" altLang="zh-CN" smtClean="0"/>
              <a:t>   </a:t>
            </a:r>
            <a:r>
              <a:rPr lang="zh-CN" altLang="zh-CN" smtClean="0"/>
              <a:t>supply chain                      供应链</a:t>
            </a:r>
          </a:p>
          <a:p>
            <a:pPr>
              <a:lnSpc>
                <a:spcPct val="130000"/>
              </a:lnSpc>
            </a:pPr>
            <a:r>
              <a:rPr lang="zh-CN" altLang="zh-CN" smtClean="0"/>
              <a:t>　click-and-mortar                混合经营的</a:t>
            </a:r>
            <a:endParaRPr lang="zh-CN"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654032"/>
          </a:xfrm>
        </p:spPr>
        <p:txBody>
          <a:bodyPr/>
          <a:lstStyle/>
          <a:p>
            <a:r>
              <a:rPr lang="en-US" altLang="zh-CN" b="1" noProof="1" smtClean="0"/>
              <a:t>1. What is Electronic Commerce</a:t>
            </a:r>
            <a:endParaRPr lang="zh-CN" altLang="en-US"/>
          </a:p>
        </p:txBody>
      </p:sp>
      <p:sp>
        <p:nvSpPr>
          <p:cNvPr id="3" name="内容占位符 2"/>
          <p:cNvSpPr>
            <a:spLocks noGrp="1"/>
          </p:cNvSpPr>
          <p:nvPr>
            <p:ph sz="quarter" idx="1"/>
          </p:nvPr>
        </p:nvSpPr>
        <p:spPr>
          <a:xfrm>
            <a:off x="457200" y="1428736"/>
            <a:ext cx="7467600" cy="5045216"/>
          </a:xfrm>
        </p:spPr>
        <p:txBody>
          <a:bodyPr>
            <a:normAutofit lnSpcReduction="10000"/>
          </a:bodyPr>
          <a:lstStyle/>
          <a:p>
            <a:pPr>
              <a:lnSpc>
                <a:spcPct val="160000"/>
              </a:lnSpc>
              <a:defRPr/>
            </a:pPr>
            <a:r>
              <a:rPr lang="en-US" altLang="zh-CN" noProof="1" smtClean="0"/>
              <a:t>　　Electronic commerce is a system that includes not only those transactions that center on buying and selling goods and services to directly generate revenue, but also those transactions that support revenue generation, such as generating demand for those goods and services, offering sales support and customer service (see Figure 4-6), or facilitating communications between business partners.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7467600" cy="5473844"/>
          </a:xfrm>
        </p:spPr>
        <p:txBody>
          <a:bodyPr>
            <a:normAutofit/>
          </a:bodyPr>
          <a:lstStyle/>
          <a:p>
            <a:pPr>
              <a:lnSpc>
                <a:spcPct val="160000"/>
              </a:lnSpc>
              <a:defRPr/>
            </a:pPr>
            <a:r>
              <a:rPr lang="en-US" altLang="zh-CN" noProof="1" smtClean="0"/>
              <a:t>　　Electronic commerce builds on the advantages and structures of traditional commerce by adding the flexibilities offered by electronic networks.</a:t>
            </a:r>
            <a:endParaRPr lang="en-US" altLang="zh-CN" noProof="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lnSpcReduction="10000"/>
          </a:bodyPr>
          <a:lstStyle/>
          <a:p>
            <a:pPr>
              <a:lnSpc>
                <a:spcPct val="160000"/>
              </a:lnSpc>
              <a:defRPr/>
            </a:pPr>
            <a:r>
              <a:rPr lang="en-US" altLang="zh-CN" noProof="1" smtClean="0"/>
              <a:t>　　Electronic commerce enables new forms of business, as well as new ways of doing business. </a:t>
            </a:r>
          </a:p>
          <a:p>
            <a:pPr>
              <a:lnSpc>
                <a:spcPct val="160000"/>
              </a:lnSpc>
              <a:defRPr/>
            </a:pPr>
            <a:r>
              <a:rPr lang="en-US" altLang="zh-CN" noProof="1" smtClean="0"/>
              <a:t>Amazon.com, for example, is a bookseller based in Seattle, Washington. </a:t>
            </a:r>
          </a:p>
          <a:p>
            <a:pPr>
              <a:lnSpc>
                <a:spcPct val="160000"/>
              </a:lnSpc>
              <a:defRPr/>
            </a:pPr>
            <a:r>
              <a:rPr lang="en-US" altLang="zh-CN" noProof="1" smtClean="0"/>
              <a:t>The company has not physical stores, sells all their books via the Internet, and coordinates deliveries directly with the publishers so they do not have to maintain any inventory. </a:t>
            </a:r>
          </a:p>
          <a:p>
            <a:pPr>
              <a:lnSpc>
                <a:spcPct val="160000"/>
              </a:lnSpc>
              <a:defRPr/>
            </a:pPr>
            <a:r>
              <a:rPr lang="en-US" altLang="zh-CN" noProof="1" smtClean="0"/>
              <a:t>Companies such as Kantara and software.net take this a step further.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www.199it.com/wp-content/uploads/2018/12/1545812653-5774-44db702149f3a1311a68e6a3cac7.gif"/>
          <p:cNvPicPr>
            <a:picLocks noChangeAspect="1" noChangeArrowheads="1"/>
          </p:cNvPicPr>
          <p:nvPr/>
        </p:nvPicPr>
        <p:blipFill>
          <a:blip r:embed="rId2"/>
          <a:srcRect/>
          <a:stretch>
            <a:fillRect/>
          </a:stretch>
        </p:blipFill>
        <p:spPr bwMode="auto">
          <a:xfrm>
            <a:off x="1214414" y="428604"/>
            <a:ext cx="6888407" cy="5402674"/>
          </a:xfrm>
          <a:prstGeom prst="rect">
            <a:avLst/>
          </a:prstGeom>
          <a:noFill/>
        </p:spPr>
      </p:pic>
      <p:sp>
        <p:nvSpPr>
          <p:cNvPr id="3" name="TextBox 2"/>
          <p:cNvSpPr txBox="1"/>
          <p:nvPr/>
        </p:nvSpPr>
        <p:spPr>
          <a:xfrm>
            <a:off x="6429388" y="6143644"/>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785794"/>
            <a:ext cx="7901014" cy="5688158"/>
          </a:xfrm>
        </p:spPr>
        <p:txBody>
          <a:bodyPr>
            <a:normAutofit fontScale="92500"/>
          </a:bodyPr>
          <a:lstStyle/>
          <a:p>
            <a:pPr>
              <a:lnSpc>
                <a:spcPct val="160000"/>
              </a:lnSpc>
              <a:defRPr/>
            </a:pPr>
            <a:r>
              <a:rPr lang="en-US" altLang="zh-CN" noProof="1" smtClean="0"/>
              <a:t>　　Because all of their products (commercial software packages) are electronic, and can be stored on the same computers that they use for processing orders and serving the Web, their inventory is totally digital. </a:t>
            </a:r>
          </a:p>
          <a:p>
            <a:pPr>
              <a:lnSpc>
                <a:spcPct val="160000"/>
              </a:lnSpc>
              <a:defRPr/>
            </a:pPr>
            <a:r>
              <a:rPr lang="en-US" altLang="zh-CN" noProof="1" smtClean="0"/>
              <a:t>As another example, AMP Inc. is offering its clients the opportunity to purchase electronic connectors and related components directly from its Web-based catalog, bypassing the need for EDI-based </a:t>
            </a:r>
            <a:r>
              <a:rPr lang="en-US" altLang="zh-CN" noProof="1" smtClean="0"/>
              <a:t>(Electronic Data Interchange) purchase </a:t>
            </a:r>
            <a:r>
              <a:rPr lang="en-US" altLang="zh-CN" noProof="1" smtClean="0"/>
              <a:t>orders and confirmations.</a:t>
            </a:r>
            <a:endParaRPr lang="en-US" altLang="zh-CN" noProof="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mtClean="0"/>
              <a:t>4.1.1 ABOUT WWW</a:t>
            </a:r>
            <a:endParaRPr lang="zh-CN" altLang="en-US"/>
          </a:p>
        </p:txBody>
      </p:sp>
      <p:sp>
        <p:nvSpPr>
          <p:cNvPr id="3" name="内容占位符 2"/>
          <p:cNvSpPr>
            <a:spLocks noGrp="1"/>
          </p:cNvSpPr>
          <p:nvPr>
            <p:ph sz="quarter" idx="1"/>
          </p:nvPr>
        </p:nvSpPr>
        <p:spPr>
          <a:xfrm>
            <a:off x="285720" y="1857364"/>
            <a:ext cx="8401080" cy="3500462"/>
          </a:xfrm>
        </p:spPr>
        <p:txBody>
          <a:bodyPr>
            <a:normAutofit fontScale="92500" lnSpcReduction="10000"/>
          </a:bodyPr>
          <a:lstStyle/>
          <a:p>
            <a:pPr>
              <a:lnSpc>
                <a:spcPct val="170000"/>
              </a:lnSpc>
              <a:defRPr/>
            </a:pPr>
            <a:r>
              <a:rPr lang="en-US" altLang="zh-CN" noProof="1" smtClean="0"/>
              <a:t>WWW or Web is a large network of Internet servers providing hypertext and other services to terminals running client applications such as a browser.</a:t>
            </a:r>
          </a:p>
          <a:p>
            <a:pPr>
              <a:lnSpc>
                <a:spcPct val="170000"/>
              </a:lnSpc>
              <a:defRPr/>
            </a:pPr>
            <a:r>
              <a:rPr lang="en-US" altLang="zh-CN" noProof="1" smtClean="0"/>
              <a:t>WWW enables users to search, access, and download information from a worldwide series of networked servers where information is dynamically interlinked.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d6"/>
          <p:cNvPicPr>
            <a:picLocks noChangeAspect="1" noChangeArrowheads="1"/>
          </p:cNvPicPr>
          <p:nvPr/>
        </p:nvPicPr>
        <p:blipFill>
          <a:blip r:embed="rId2"/>
          <a:srcRect/>
          <a:stretch>
            <a:fillRect/>
          </a:stretch>
        </p:blipFill>
        <p:spPr bwMode="auto">
          <a:xfrm>
            <a:off x="1428728" y="285727"/>
            <a:ext cx="5786478" cy="5355525"/>
          </a:xfrm>
          <a:prstGeom prst="rect">
            <a:avLst/>
          </a:prstGeom>
          <a:noFill/>
          <a:ln w="9525">
            <a:noFill/>
            <a:miter lim="800000"/>
            <a:headEnd/>
            <a:tailEnd/>
          </a:ln>
        </p:spPr>
      </p:pic>
      <p:sp>
        <p:nvSpPr>
          <p:cNvPr id="3" name="文本框 7169"/>
          <p:cNvSpPr txBox="1">
            <a:spLocks noChangeArrowheads="1"/>
          </p:cNvSpPr>
          <p:nvPr/>
        </p:nvSpPr>
        <p:spPr bwMode="auto">
          <a:xfrm>
            <a:off x="1357290" y="5929330"/>
            <a:ext cx="6902475" cy="500063"/>
          </a:xfrm>
          <a:prstGeom prst="rect">
            <a:avLst/>
          </a:prstGeom>
          <a:noFill/>
          <a:ln w="9525">
            <a:noFill/>
            <a:miter lim="800000"/>
            <a:headEnd/>
            <a:tailEnd/>
          </a:ln>
        </p:spPr>
        <p:txBody>
          <a:bodyPr wrap="square">
            <a:spAutoFit/>
          </a:bodyPr>
          <a:lstStyle/>
          <a:p>
            <a:pPr algn="just">
              <a:lnSpc>
                <a:spcPct val="95000"/>
              </a:lnSpc>
            </a:pPr>
            <a:r>
              <a:rPr lang="en-US" altLang="zh-CN" sz="2800"/>
              <a:t>Figure 4-6  Cycle of electronic commerce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mtClean="0"/>
              <a:t>2. E-Commerce Business Models</a:t>
            </a:r>
            <a:endParaRPr lang="zh-CN" altLang="en-US"/>
          </a:p>
        </p:txBody>
      </p:sp>
      <p:sp>
        <p:nvSpPr>
          <p:cNvPr id="3" name="内容占位符 2"/>
          <p:cNvSpPr>
            <a:spLocks noGrp="1"/>
          </p:cNvSpPr>
          <p:nvPr>
            <p:ph sz="quarter" idx="1"/>
          </p:nvPr>
        </p:nvSpPr>
        <p:spPr/>
        <p:txBody>
          <a:bodyPr>
            <a:normAutofit fontScale="92500" lnSpcReduction="20000"/>
          </a:bodyPr>
          <a:lstStyle/>
          <a:p>
            <a:pPr>
              <a:lnSpc>
                <a:spcPct val="150000"/>
              </a:lnSpc>
            </a:pPr>
            <a:r>
              <a:rPr lang="en-US" altLang="zh-CN" smtClean="0"/>
              <a:t>　　A company’s policies, operations, and technology define its business model. </a:t>
            </a:r>
          </a:p>
          <a:p>
            <a:pPr>
              <a:lnSpc>
                <a:spcPct val="150000"/>
              </a:lnSpc>
            </a:pPr>
            <a:r>
              <a:rPr lang="en-US" altLang="zh-CN" smtClean="0"/>
              <a:t>In essence, a company’s business model describes how the company generates revenue. </a:t>
            </a:r>
          </a:p>
          <a:p>
            <a:pPr>
              <a:lnSpc>
                <a:spcPct val="150000"/>
              </a:lnSpc>
            </a:pPr>
            <a:r>
              <a:rPr lang="en-US" altLang="zh-CN" smtClean="0"/>
              <a:t>There are a number of standard e-commerce business models, including business to consumer (B2C), business to business (B2B), consumer to consumer (C2C), and business to government (B2G).</a:t>
            </a:r>
          </a:p>
          <a:p>
            <a:pPr>
              <a:lnSpc>
                <a:spcPct val="150000"/>
              </a:lnSpc>
            </a:pPr>
            <a:r>
              <a:rPr lang="en-US" altLang="zh-CN" smtClean="0"/>
              <a:t> Some of the most commonly used models are discussed next.</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fontScale="85000" lnSpcReduction="10000"/>
          </a:bodyPr>
          <a:lstStyle/>
          <a:p>
            <a:pPr>
              <a:lnSpc>
                <a:spcPct val="150000"/>
              </a:lnSpc>
              <a:defRPr/>
            </a:pPr>
            <a:r>
              <a:rPr lang="en-US" altLang="zh-CN" b="1" noProof="1" smtClean="0"/>
              <a:t>（1）Business to Consumer (B2C)</a:t>
            </a:r>
          </a:p>
          <a:p>
            <a:pPr>
              <a:lnSpc>
                <a:spcPct val="150000"/>
              </a:lnSpc>
              <a:defRPr/>
            </a:pPr>
            <a:r>
              <a:rPr lang="en-US" altLang="zh-CN" b="1" noProof="1" smtClean="0"/>
              <a:t>　　</a:t>
            </a:r>
            <a:r>
              <a:rPr lang="en-US" altLang="zh-CN" noProof="1" smtClean="0"/>
              <a:t>With the business-to-consumer (B2C) model, businesses sell goods or services to individual consumers. </a:t>
            </a:r>
          </a:p>
          <a:p>
            <a:pPr>
              <a:lnSpc>
                <a:spcPct val="150000"/>
              </a:lnSpc>
              <a:defRPr/>
            </a:pPr>
            <a:r>
              <a:rPr lang="en-US" altLang="zh-CN" noProof="1" smtClean="0"/>
              <a:t>The B2C model was one of the first major types of e-commerce business models to be defined and implemented using the Web.</a:t>
            </a:r>
          </a:p>
          <a:p>
            <a:pPr>
              <a:lnSpc>
                <a:spcPct val="150000"/>
              </a:lnSpc>
              <a:defRPr/>
            </a:pPr>
            <a:r>
              <a:rPr lang="en-US" altLang="zh-CN" noProof="1" smtClean="0"/>
              <a:t>Some examples of B2C businesses include Amazon.com, L.L. Bean, Walmart.com, and Polo.com (see Figure 4-7). </a:t>
            </a:r>
          </a:p>
          <a:p>
            <a:pPr>
              <a:lnSpc>
                <a:spcPct val="150000"/>
              </a:lnSpc>
              <a:defRPr/>
            </a:pPr>
            <a:r>
              <a:rPr lang="en-US" altLang="zh-CN" noProof="1" smtClean="0"/>
              <a:t>These businesses can be Internet-only stores, or click-and-mortar stores with both online and traditional storefronts.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d7"/>
          <p:cNvPicPr>
            <a:picLocks noChangeAspect="1" noChangeArrowheads="1"/>
          </p:cNvPicPr>
          <p:nvPr/>
        </p:nvPicPr>
        <p:blipFill>
          <a:blip r:embed="rId2"/>
          <a:srcRect/>
          <a:stretch>
            <a:fillRect/>
          </a:stretch>
        </p:blipFill>
        <p:spPr bwMode="auto">
          <a:xfrm>
            <a:off x="1857356" y="285728"/>
            <a:ext cx="5599707" cy="5214974"/>
          </a:xfrm>
          <a:prstGeom prst="rect">
            <a:avLst/>
          </a:prstGeom>
          <a:noFill/>
          <a:ln w="9525">
            <a:noFill/>
            <a:miter lim="800000"/>
            <a:headEnd/>
            <a:tailEnd/>
          </a:ln>
        </p:spPr>
      </p:pic>
      <p:sp>
        <p:nvSpPr>
          <p:cNvPr id="3" name="文本框 2"/>
          <p:cNvSpPr txBox="1">
            <a:spLocks noChangeArrowheads="1"/>
          </p:cNvSpPr>
          <p:nvPr/>
        </p:nvSpPr>
        <p:spPr bwMode="auto">
          <a:xfrm>
            <a:off x="2133601" y="5788025"/>
            <a:ext cx="4724416" cy="369332"/>
          </a:xfrm>
          <a:prstGeom prst="rect">
            <a:avLst/>
          </a:prstGeom>
          <a:noFill/>
          <a:ln w="9525">
            <a:noFill/>
            <a:miter lim="800000"/>
            <a:headEnd/>
            <a:tailEnd/>
          </a:ln>
        </p:spPr>
        <p:txBody>
          <a:bodyPr wrap="square">
            <a:spAutoFit/>
          </a:bodyPr>
          <a:lstStyle/>
          <a:p>
            <a:r>
              <a:rPr lang="zh-CN" altLang="en-US"/>
              <a:t>Figure 4-7  Business to consumer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9570" name="Picture 2" descr="https://img1.baidu.com/it/u=460955334,2642998097&amp;fm=253&amp;fmt=auto&amp;app=138&amp;f=JPEG?w=756&amp;h=450"/>
          <p:cNvPicPr>
            <a:picLocks noChangeAspect="1" noChangeArrowheads="1"/>
          </p:cNvPicPr>
          <p:nvPr/>
        </p:nvPicPr>
        <p:blipFill>
          <a:blip r:embed="rId2"/>
          <a:srcRect/>
          <a:stretch>
            <a:fillRect/>
          </a:stretch>
        </p:blipFill>
        <p:spPr bwMode="auto">
          <a:xfrm>
            <a:off x="1571604" y="1214422"/>
            <a:ext cx="5762625" cy="3429001"/>
          </a:xfrm>
          <a:prstGeom prst="rect">
            <a:avLst/>
          </a:prstGeom>
          <a:noFill/>
        </p:spPr>
      </p:pic>
      <p:sp>
        <p:nvSpPr>
          <p:cNvPr id="3" name="TextBox 2"/>
          <p:cNvSpPr txBox="1"/>
          <p:nvPr/>
        </p:nvSpPr>
        <p:spPr>
          <a:xfrm>
            <a:off x="5857884" y="4714884"/>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7467600" cy="5473844"/>
          </a:xfrm>
        </p:spPr>
        <p:txBody>
          <a:bodyPr>
            <a:normAutofit/>
          </a:bodyPr>
          <a:lstStyle/>
          <a:p>
            <a:pPr>
              <a:lnSpc>
                <a:spcPct val="150000"/>
              </a:lnSpc>
              <a:defRPr/>
            </a:pPr>
            <a:r>
              <a:rPr lang="en-US" altLang="zh-CN" b="1" noProof="1" smtClean="0"/>
              <a:t>（2）Business to Business (B2B)</a:t>
            </a:r>
          </a:p>
          <a:p>
            <a:pPr>
              <a:lnSpc>
                <a:spcPct val="150000"/>
              </a:lnSpc>
              <a:defRPr/>
            </a:pPr>
            <a:r>
              <a:rPr lang="en-US" altLang="zh-CN" b="1" noProof="1" smtClean="0"/>
              <a:t>　　</a:t>
            </a:r>
            <a:r>
              <a:rPr lang="en-US" altLang="zh-CN" noProof="1" smtClean="0"/>
              <a:t>Business-to-business (B2B) applications include any type of e-commerce transaction taking place between two businesses. </a:t>
            </a:r>
          </a:p>
          <a:p>
            <a:pPr>
              <a:lnSpc>
                <a:spcPct val="150000"/>
              </a:lnSpc>
              <a:defRPr/>
            </a:pPr>
            <a:r>
              <a:rPr lang="en-US" altLang="zh-CN" noProof="1" smtClean="0"/>
              <a:t>B2B revenue is increasing and expected to continue to grow tremendously in the next few years. </a:t>
            </a:r>
            <a:endParaRPr lang="en-US" altLang="zh-CN" noProof="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4" name="Picture 2" descr="https://img0.baidu.com/it/u=2557834068,869417932&amp;fm=253&amp;fmt=auto&amp;app=138&amp;f=JPEG?w=420&amp;h=343"/>
          <p:cNvPicPr>
            <a:picLocks noChangeAspect="1" noChangeArrowheads="1"/>
          </p:cNvPicPr>
          <p:nvPr/>
        </p:nvPicPr>
        <p:blipFill>
          <a:blip r:embed="rId2"/>
          <a:srcRect/>
          <a:stretch>
            <a:fillRect/>
          </a:stretch>
        </p:blipFill>
        <p:spPr bwMode="auto">
          <a:xfrm>
            <a:off x="1500166" y="1000108"/>
            <a:ext cx="4429156" cy="3617144"/>
          </a:xfrm>
          <a:prstGeom prst="rect">
            <a:avLst/>
          </a:prstGeom>
          <a:noFill/>
        </p:spPr>
      </p:pic>
      <p:sp>
        <p:nvSpPr>
          <p:cNvPr id="3" name="TextBox 2"/>
          <p:cNvSpPr txBox="1"/>
          <p:nvPr/>
        </p:nvSpPr>
        <p:spPr>
          <a:xfrm>
            <a:off x="5072066" y="5286388"/>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7467600" cy="5473844"/>
          </a:xfrm>
        </p:spPr>
        <p:txBody>
          <a:bodyPr>
            <a:normAutofit/>
          </a:bodyPr>
          <a:lstStyle/>
          <a:p>
            <a:pPr>
              <a:lnSpc>
                <a:spcPct val="150000"/>
              </a:lnSpc>
              <a:defRPr/>
            </a:pPr>
            <a:r>
              <a:rPr lang="en-US" altLang="zh-CN" b="1" noProof="1" smtClean="0"/>
              <a:t>（3）Consumer to Consumer (C2C)</a:t>
            </a:r>
          </a:p>
          <a:p>
            <a:pPr>
              <a:lnSpc>
                <a:spcPct val="150000"/>
              </a:lnSpc>
              <a:defRPr/>
            </a:pPr>
            <a:r>
              <a:rPr lang="en-US" altLang="zh-CN" b="1" noProof="1" smtClean="0"/>
              <a:t>　　</a:t>
            </a:r>
            <a:r>
              <a:rPr lang="en-US" altLang="zh-CN" noProof="1" smtClean="0"/>
              <a:t>The consumer-to-consumer (C2C)—sometimes referred to as the person-to-person or P2P—business model almost solely consists of consumer auctions, where consumers sell products to other consumers.</a:t>
            </a:r>
          </a:p>
          <a:p>
            <a:pPr>
              <a:lnSpc>
                <a:spcPct val="150000"/>
              </a:lnSpc>
              <a:defRPr/>
            </a:pPr>
            <a:r>
              <a:rPr lang="en-US" altLang="zh-CN" noProof="1" smtClean="0"/>
              <a:t>With millions of products for sale every day, eBay is one of the largest C2C e-commerce business today.</a:t>
            </a:r>
            <a:endParaRPr lang="en-US" altLang="zh-CN" noProof="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546" name="Picture 2" descr="https://img1.baidu.com/it/u=1788607704,3905683831&amp;fm=253&amp;fmt=auto&amp;app=138&amp;f=JPEG?w=662&amp;h=387"/>
          <p:cNvPicPr>
            <a:picLocks noChangeAspect="1" noChangeArrowheads="1"/>
          </p:cNvPicPr>
          <p:nvPr/>
        </p:nvPicPr>
        <p:blipFill>
          <a:blip r:embed="rId2"/>
          <a:srcRect/>
          <a:stretch>
            <a:fillRect/>
          </a:stretch>
        </p:blipFill>
        <p:spPr bwMode="auto">
          <a:xfrm>
            <a:off x="1571604" y="1500174"/>
            <a:ext cx="5867400" cy="3429001"/>
          </a:xfrm>
          <a:prstGeom prst="rect">
            <a:avLst/>
          </a:prstGeom>
          <a:noFill/>
        </p:spPr>
      </p:pic>
      <p:sp>
        <p:nvSpPr>
          <p:cNvPr id="3" name="TextBox 2"/>
          <p:cNvSpPr txBox="1"/>
          <p:nvPr/>
        </p:nvSpPr>
        <p:spPr>
          <a:xfrm>
            <a:off x="6143636" y="5929330"/>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7467600" cy="5473844"/>
          </a:xfrm>
        </p:spPr>
        <p:txBody>
          <a:bodyPr>
            <a:normAutofit lnSpcReduction="10000"/>
          </a:bodyPr>
          <a:lstStyle/>
          <a:p>
            <a:pPr>
              <a:lnSpc>
                <a:spcPct val="150000"/>
              </a:lnSpc>
              <a:defRPr/>
            </a:pPr>
            <a:r>
              <a:rPr lang="zh-CN" altLang="en-US" b="1" noProof="1" smtClean="0"/>
              <a:t>（</a:t>
            </a:r>
            <a:r>
              <a:rPr lang="en-US" altLang="zh-CN" b="1" noProof="1" smtClean="0"/>
              <a:t>4）Business to Government (B2G)</a:t>
            </a:r>
          </a:p>
          <a:p>
            <a:pPr>
              <a:lnSpc>
                <a:spcPct val="150000"/>
              </a:lnSpc>
              <a:defRPr/>
            </a:pPr>
            <a:r>
              <a:rPr lang="en-US" altLang="zh-CN" noProof="1" smtClean="0"/>
              <a:t>　　With U.S. government spending exceeding $500 billion per year with no signs of slowing down, business-to-government (B2G) organizations are becoming more prominent. </a:t>
            </a:r>
          </a:p>
          <a:p>
            <a:pPr>
              <a:lnSpc>
                <a:spcPct val="150000"/>
              </a:lnSpc>
              <a:defRPr/>
            </a:pPr>
            <a:r>
              <a:rPr lang="en-US" altLang="zh-CN" noProof="1" smtClean="0"/>
              <a:t>These organizations sell products and services to local, state, and federal government buyers. </a:t>
            </a:r>
          </a:p>
          <a:p>
            <a:pPr>
              <a:lnSpc>
                <a:spcPct val="150000"/>
              </a:lnSpc>
              <a:defRPr/>
            </a:pPr>
            <a:r>
              <a:rPr lang="en-US" altLang="zh-CN" noProof="1" smtClean="0"/>
              <a:t>In general, the government sector has been slower to embrace online buying than the private sector.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8229600" cy="5007183"/>
          </a:xfrm>
        </p:spPr>
        <p:txBody>
          <a:bodyPr>
            <a:normAutofit lnSpcReduction="10000"/>
          </a:bodyPr>
          <a:lstStyle/>
          <a:p>
            <a:pPr>
              <a:lnSpc>
                <a:spcPct val="125000"/>
              </a:lnSpc>
              <a:defRPr/>
            </a:pPr>
            <a:r>
              <a:rPr lang="en-US" altLang="zh-CN" noProof="1" smtClean="0"/>
              <a:t>A Web client passes a user’s request for information to a server, usually by way of a Web browser. </a:t>
            </a:r>
          </a:p>
          <a:p>
            <a:pPr>
              <a:lnSpc>
                <a:spcPct val="125000"/>
              </a:lnSpc>
              <a:defRPr/>
            </a:pPr>
            <a:r>
              <a:rPr lang="en-US" altLang="zh-CN" noProof="1" smtClean="0"/>
              <a:t>The server and client communicate through a transfer protocol, usually the HypeText Transfer Protocol (HTTP). </a:t>
            </a:r>
          </a:p>
          <a:p>
            <a:pPr>
              <a:lnSpc>
                <a:spcPct val="125000"/>
              </a:lnSpc>
              <a:defRPr/>
            </a:pPr>
            <a:r>
              <a:rPr lang="en-US" altLang="zh-CN" noProof="1" smtClean="0"/>
              <a:t>The server then accesses a Web page using a Uniform Resource Locator (URL). </a:t>
            </a:r>
          </a:p>
          <a:p>
            <a:pPr>
              <a:lnSpc>
                <a:spcPct val="125000"/>
              </a:lnSpc>
              <a:defRPr/>
            </a:pPr>
            <a:r>
              <a:rPr lang="en-US" altLang="zh-CN" noProof="1" smtClean="0"/>
              <a:t>Search engines are available to simplify access by enabling users to enter search criteria on a topic and have several URLs returned for Web pages that pertain to the desired information.</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000108"/>
            <a:ext cx="7467600" cy="5473844"/>
          </a:xfrm>
        </p:spPr>
        <p:txBody>
          <a:bodyPr>
            <a:normAutofit/>
          </a:bodyPr>
          <a:lstStyle/>
          <a:p>
            <a:pPr>
              <a:lnSpc>
                <a:spcPct val="150000"/>
              </a:lnSpc>
              <a:defRPr/>
            </a:pPr>
            <a:r>
              <a:rPr lang="en-US" altLang="zh-CN" noProof="1" smtClean="0"/>
              <a:t>　　Related B2G activities include some states allowing citizens to make payments online, such as paying taxes, renewing driver’s licenses, and so forth. </a:t>
            </a:r>
          </a:p>
          <a:p>
            <a:pPr>
              <a:lnSpc>
                <a:spcPct val="150000"/>
              </a:lnSpc>
              <a:defRPr/>
            </a:pPr>
            <a:r>
              <a:rPr lang="en-US" altLang="zh-CN" noProof="1" smtClean="0"/>
              <a:t>This is sometimes referred to as C2G or customer-to-government e-commerce. </a:t>
            </a:r>
            <a:endParaRPr lang="en-US" altLang="zh-CN" noProof="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0034" y="1428736"/>
            <a:ext cx="8229600" cy="2071694"/>
          </a:xfrm>
        </p:spPr>
        <p:txBody>
          <a:bodyPr>
            <a:normAutofit/>
          </a:bodyPr>
          <a:lstStyle/>
          <a:p>
            <a:r>
              <a:rPr lang="en-US" altLang="zh-CN" smtClean="0">
                <a:solidFill>
                  <a:srgbClr val="0070C0"/>
                </a:solidFill>
              </a:rPr>
              <a:t>4.3 ELECTRONIC COMMERCE AND THE INTERNET OF THINGS</a:t>
            </a:r>
            <a:br>
              <a:rPr lang="en-US" altLang="zh-CN" smtClean="0">
                <a:solidFill>
                  <a:srgbClr val="0070C0"/>
                </a:solidFill>
              </a:rPr>
            </a:br>
            <a:r>
              <a:rPr lang="en-US" altLang="zh-CN" smtClean="0">
                <a:solidFill>
                  <a:srgbClr val="0070C0"/>
                </a:solidFill>
              </a:rPr>
              <a:t/>
            </a:r>
            <a:br>
              <a:rPr lang="en-US" altLang="zh-CN" smtClean="0">
                <a:solidFill>
                  <a:srgbClr val="0070C0"/>
                </a:solidFill>
              </a:rPr>
            </a:br>
            <a:r>
              <a:rPr lang="en-US" altLang="zh-CN" smtClean="0">
                <a:solidFill>
                  <a:srgbClr val="C00000"/>
                </a:solidFill>
              </a:rPr>
              <a:t>4.3.2 INTERNET OF THINGS</a:t>
            </a:r>
            <a:endParaRPr lang="zh-CN" altLang="en-US">
              <a:solidFill>
                <a:srgbClr val="C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smtClean="0"/>
              <a:t>KEYWORDS</a:t>
            </a:r>
            <a:endParaRPr lang="zh-CN" altLang="en-US"/>
          </a:p>
        </p:txBody>
      </p:sp>
      <p:sp>
        <p:nvSpPr>
          <p:cNvPr id="2" name="内容占位符 1"/>
          <p:cNvSpPr>
            <a:spLocks noGrp="1"/>
          </p:cNvSpPr>
          <p:nvPr>
            <p:ph sz="quarter" idx="1"/>
          </p:nvPr>
        </p:nvSpPr>
        <p:spPr>
          <a:xfrm>
            <a:off x="457200" y="1600200"/>
            <a:ext cx="8186766" cy="4873752"/>
          </a:xfrm>
        </p:spPr>
        <p:txBody>
          <a:bodyPr>
            <a:normAutofit/>
          </a:bodyPr>
          <a:lstStyle/>
          <a:p>
            <a:pPr>
              <a:lnSpc>
                <a:spcPct val="120000"/>
              </a:lnSpc>
            </a:pPr>
            <a:r>
              <a:rPr lang="en-US" altLang="zh-CN" sz="2400" smtClean="0"/>
              <a:t>    </a:t>
            </a:r>
            <a:r>
              <a:rPr lang="zh-CN" altLang="zh-CN" smtClean="0"/>
              <a:t>Internet of Things (IoT)          物联网</a:t>
            </a:r>
          </a:p>
          <a:p>
            <a:pPr>
              <a:lnSpc>
                <a:spcPct val="120000"/>
              </a:lnSpc>
            </a:pPr>
            <a:r>
              <a:rPr lang="zh-CN" altLang="zh-CN" smtClean="0"/>
              <a:t>　object                             	目标，对象，客体</a:t>
            </a:r>
          </a:p>
          <a:p>
            <a:pPr>
              <a:lnSpc>
                <a:spcPct val="120000"/>
              </a:lnSpc>
            </a:pPr>
            <a:r>
              <a:rPr lang="zh-CN" altLang="zh-CN" smtClean="0"/>
              <a:t>　embedded                          	嵌入（式）的</a:t>
            </a:r>
          </a:p>
          <a:p>
            <a:pPr>
              <a:lnSpc>
                <a:spcPct val="120000"/>
              </a:lnSpc>
            </a:pPr>
            <a:r>
              <a:rPr lang="zh-CN" altLang="zh-CN" smtClean="0"/>
              <a:t>　sensor                            	传感器</a:t>
            </a:r>
          </a:p>
          <a:p>
            <a:pPr>
              <a:lnSpc>
                <a:spcPct val="120000"/>
              </a:lnSpc>
            </a:pPr>
            <a:r>
              <a:rPr lang="zh-CN" altLang="zh-CN" smtClean="0"/>
              <a:t>　connectivity                       	连通性，连通度</a:t>
            </a:r>
          </a:p>
          <a:p>
            <a:pPr>
              <a:lnSpc>
                <a:spcPct val="120000"/>
              </a:lnSpc>
            </a:pPr>
            <a:r>
              <a:rPr lang="zh-CN" altLang="zh-CN" smtClean="0"/>
              <a:t>　identifiable可辨识的，可视为同一的，可确认身份的</a:t>
            </a:r>
          </a:p>
          <a:p>
            <a:pPr>
              <a:lnSpc>
                <a:spcPct val="120000"/>
              </a:lnSpc>
            </a:pPr>
            <a:r>
              <a:rPr lang="zh-CN" altLang="zh-CN" smtClean="0"/>
              <a:t>　interoperate                         （相）互操作</a:t>
            </a:r>
          </a:p>
          <a:p>
            <a:pPr>
              <a:lnSpc>
                <a:spcPct val="120000"/>
              </a:lnSpc>
            </a:pPr>
            <a:r>
              <a:rPr lang="zh-CN" altLang="zh-CN" smtClean="0"/>
              <a:t>　infrastructure                        基础设施，基础结构</a:t>
            </a:r>
            <a:endParaRPr lang="zh-CN"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142984"/>
            <a:ext cx="8229600" cy="4983179"/>
          </a:xfrm>
        </p:spPr>
        <p:txBody>
          <a:bodyPr>
            <a:normAutofit/>
          </a:bodyPr>
          <a:lstStyle/>
          <a:p>
            <a:pPr>
              <a:lnSpc>
                <a:spcPct val="120000"/>
              </a:lnSpc>
            </a:pPr>
            <a:r>
              <a:rPr lang="en-US" altLang="zh-CN" smtClean="0"/>
              <a:t>   </a:t>
            </a:r>
            <a:r>
              <a:rPr lang="zh-CN" altLang="zh-CN" smtClean="0"/>
              <a:t>M2M (Machine-to-Machine)   机器对（到）机器</a:t>
            </a:r>
          </a:p>
          <a:p>
            <a:pPr>
              <a:lnSpc>
                <a:spcPct val="120000"/>
              </a:lnSpc>
            </a:pPr>
            <a:r>
              <a:rPr lang="zh-CN" altLang="zh-CN" smtClean="0"/>
              <a:t>　protocol                                   协议</a:t>
            </a:r>
          </a:p>
          <a:p>
            <a:pPr>
              <a:lnSpc>
                <a:spcPct val="120000"/>
              </a:lnSpc>
            </a:pPr>
            <a:r>
              <a:rPr lang="zh-CN" altLang="zh-CN" smtClean="0"/>
              <a:t>　domain                         	 域，定义域，范畴</a:t>
            </a:r>
          </a:p>
          <a:p>
            <a:pPr>
              <a:lnSpc>
                <a:spcPct val="120000"/>
              </a:lnSpc>
            </a:pPr>
            <a:r>
              <a:rPr lang="zh-CN" altLang="zh-CN" smtClean="0"/>
              <a:t>　interconnection                 	互连，互接</a:t>
            </a:r>
          </a:p>
          <a:p>
            <a:pPr>
              <a:lnSpc>
                <a:spcPct val="120000"/>
              </a:lnSpc>
            </a:pPr>
            <a:r>
              <a:rPr lang="zh-CN" altLang="zh-CN" smtClean="0"/>
              <a:t>　biochip                       		生物芯片</a:t>
            </a:r>
          </a:p>
          <a:p>
            <a:pPr>
              <a:lnSpc>
                <a:spcPct val="120000"/>
              </a:lnSpc>
            </a:pPr>
            <a:r>
              <a:rPr lang="zh-CN" altLang="zh-CN" smtClean="0"/>
              <a:t>　transponder                  发射应答机，转发器，询问机</a:t>
            </a:r>
          </a:p>
          <a:p>
            <a:pPr>
              <a:lnSpc>
                <a:spcPct val="120000"/>
              </a:lnSpc>
            </a:pPr>
            <a:r>
              <a:rPr lang="zh-CN" altLang="zh-CN" smtClean="0"/>
              <a:t>　thermostat                      	自动调温器</a:t>
            </a:r>
          </a:p>
          <a:p>
            <a:pPr>
              <a:lnSpc>
                <a:spcPct val="120000"/>
              </a:lnSpc>
            </a:pPr>
            <a:r>
              <a:rPr lang="zh-CN" altLang="zh-CN" smtClean="0"/>
              <a:t>　aggregate                     集合，聚集，集合的，合计的</a:t>
            </a:r>
          </a:p>
          <a:p>
            <a:pPr>
              <a:lnSpc>
                <a:spcPct val="120000"/>
              </a:lnSpc>
            </a:pPr>
            <a:r>
              <a:rPr lang="zh-CN" altLang="zh-CN" smtClean="0"/>
              <a:t>　event-driven                    	事件驱动</a:t>
            </a:r>
            <a:endParaRPr lang="zh-CN"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
          </p:nvPr>
        </p:nvSpPr>
        <p:spPr>
          <a:xfrm>
            <a:off x="457200" y="1142984"/>
            <a:ext cx="8229600" cy="4983179"/>
          </a:xfrm>
        </p:spPr>
        <p:txBody>
          <a:bodyPr>
            <a:normAutofit lnSpcReduction="10000"/>
          </a:bodyPr>
          <a:lstStyle/>
          <a:p>
            <a:r>
              <a:rPr lang="en-US" altLang="zh-CN" smtClean="0"/>
              <a:t>   </a:t>
            </a:r>
            <a:r>
              <a:rPr lang="zh-CN" altLang="zh-CN" smtClean="0"/>
              <a:t>RFID</a:t>
            </a:r>
            <a:r>
              <a:rPr lang="en-US" altLang="zh-CN" smtClean="0"/>
              <a:t> </a:t>
            </a:r>
            <a:r>
              <a:rPr lang="zh-CN" altLang="zh-CN" smtClean="0"/>
              <a:t>(Radio Frequency Identification)   </a:t>
            </a:r>
          </a:p>
          <a:p>
            <a:r>
              <a:rPr lang="en-US" altLang="zh-CN" smtClean="0"/>
              <a:t>				</a:t>
            </a:r>
            <a:r>
              <a:rPr lang="zh-CN" altLang="zh-CN" smtClean="0"/>
              <a:t>射频识别，无线射频识别</a:t>
            </a:r>
          </a:p>
          <a:p>
            <a:r>
              <a:rPr lang="zh-CN" altLang="zh-CN" smtClean="0"/>
              <a:t>　GPS navigator                      	全球定位导航器</a:t>
            </a:r>
          </a:p>
          <a:p>
            <a:r>
              <a:rPr lang="zh-CN" altLang="zh-CN" smtClean="0"/>
              <a:t>　backbone                          	主干，骨干</a:t>
            </a:r>
          </a:p>
          <a:p>
            <a:r>
              <a:rPr lang="zh-CN" altLang="zh-CN" smtClean="0"/>
              <a:t>　syntactic                           	句法的</a:t>
            </a:r>
          </a:p>
          <a:p>
            <a:r>
              <a:rPr lang="zh-CN" altLang="zh-CN" smtClean="0"/>
              <a:t>　SOA (Service Oriented Architecture)   </a:t>
            </a:r>
          </a:p>
          <a:p>
            <a:r>
              <a:rPr lang="en-US" altLang="zh-CN" smtClean="0"/>
              <a:t>					</a:t>
            </a:r>
            <a:r>
              <a:rPr lang="zh-CN" altLang="zh-CN" smtClean="0"/>
              <a:t>面向服务的体系结构</a:t>
            </a:r>
          </a:p>
          <a:p>
            <a:r>
              <a:rPr lang="zh-CN" altLang="zh-CN" smtClean="0"/>
              <a:t>　decision-making system         决策支持系统</a:t>
            </a:r>
          </a:p>
          <a:p>
            <a:r>
              <a:rPr lang="zh-CN" altLang="zh-CN" smtClean="0"/>
              <a:t>　avatar                              具体化，具体表现，阿凡达</a:t>
            </a:r>
          </a:p>
          <a:p>
            <a:r>
              <a:rPr lang="zh-CN" altLang="zh-CN" smtClean="0"/>
              <a:t>　self-reference                        	自参考，自引用</a:t>
            </a:r>
          </a:p>
          <a:p>
            <a:r>
              <a:rPr lang="zh-CN" altLang="zh-CN" smtClean="0"/>
              <a:t>　wearable computing               可穿戴计算技术</a:t>
            </a:r>
          </a:p>
          <a:p>
            <a:r>
              <a:rPr lang="zh-CN" altLang="zh-CN" smtClean="0"/>
              <a:t>　ecosystem                          	生态系统</a:t>
            </a:r>
            <a:endParaRPr lang="zh-CN"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noProof="1" smtClean="0"/>
              <a:t>1. Overview of The Internet of Things</a:t>
            </a:r>
            <a:endParaRPr lang="zh-CN" altLang="en-US"/>
          </a:p>
        </p:txBody>
      </p:sp>
      <p:sp>
        <p:nvSpPr>
          <p:cNvPr id="3" name="内容占位符 2"/>
          <p:cNvSpPr>
            <a:spLocks noGrp="1"/>
          </p:cNvSpPr>
          <p:nvPr>
            <p:ph sz="quarter" idx="1"/>
          </p:nvPr>
        </p:nvSpPr>
        <p:spPr/>
        <p:txBody>
          <a:bodyPr/>
          <a:lstStyle/>
          <a:p>
            <a:pPr>
              <a:lnSpc>
                <a:spcPct val="150000"/>
              </a:lnSpc>
            </a:pPr>
            <a:r>
              <a:rPr lang="en-US" noProof="1" smtClean="0"/>
              <a:t>The Internet of Things (IoT) is the network of physical objects or “things” embedded with electronics, software, sensors and connectivity to enable it to achieve greater value and service by exchanging data with the manufacturer, operator and/or other connected devices.</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a:bodyPr>
          <a:lstStyle/>
          <a:p>
            <a:pPr>
              <a:lnSpc>
                <a:spcPct val="150000"/>
              </a:lnSpc>
              <a:defRPr/>
            </a:pPr>
            <a:r>
              <a:rPr lang="en-US" noProof="1" smtClean="0"/>
              <a:t>Each thing is uniquely identifiable through its embedded computing system but is able to interoperate within the existing Internet infrastructure.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972452" cy="5831034"/>
          </a:xfrm>
        </p:spPr>
        <p:txBody>
          <a:bodyPr>
            <a:normAutofit/>
          </a:bodyPr>
          <a:lstStyle/>
          <a:p>
            <a:pPr>
              <a:lnSpc>
                <a:spcPct val="150000"/>
              </a:lnSpc>
              <a:defRPr/>
            </a:pPr>
            <a:r>
              <a:rPr lang="en-US" noProof="1" smtClean="0"/>
              <a:t>Typically, IoT is expected to offer advanced connectivity of devices, systems, and services that goes beyond machine-to-machine communications (M2M) and covers a variety of protocols, domains, and applications. </a:t>
            </a:r>
          </a:p>
          <a:p>
            <a:pPr>
              <a:lnSpc>
                <a:spcPct val="150000"/>
              </a:lnSpc>
              <a:defRPr/>
            </a:pPr>
            <a:r>
              <a:rPr lang="en-US" noProof="1" smtClean="0"/>
              <a:t>The interconnection of these embedded devices (including smart objects), is expected to usher in automation in nearly all fields, while also enabling advanced applications like a Smart Grid.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1618" name="Picture 2" descr="https://images2015.cnblogs.com/blog/903014/201606/903014-20160608173155465-1627510744.jpg"/>
          <p:cNvPicPr>
            <a:picLocks noChangeAspect="1" noChangeArrowheads="1"/>
          </p:cNvPicPr>
          <p:nvPr/>
        </p:nvPicPr>
        <p:blipFill>
          <a:blip r:embed="rId2"/>
          <a:srcRect/>
          <a:stretch>
            <a:fillRect/>
          </a:stretch>
        </p:blipFill>
        <p:spPr bwMode="auto">
          <a:xfrm>
            <a:off x="928662" y="1500174"/>
            <a:ext cx="7511496" cy="3714776"/>
          </a:xfrm>
          <a:prstGeom prst="rect">
            <a:avLst/>
          </a:prstGeom>
          <a:noFill/>
        </p:spPr>
      </p:pic>
      <p:sp>
        <p:nvSpPr>
          <p:cNvPr id="3" name="TextBox 2"/>
          <p:cNvSpPr txBox="1"/>
          <p:nvPr/>
        </p:nvSpPr>
        <p:spPr>
          <a:xfrm>
            <a:off x="5643570" y="6000768"/>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a:bodyPr>
          <a:lstStyle/>
          <a:p>
            <a:pPr>
              <a:lnSpc>
                <a:spcPct val="150000"/>
              </a:lnSpc>
              <a:defRPr/>
            </a:pPr>
            <a:r>
              <a:rPr lang="zh-CN" altLang="zh-CN" smtClean="0"/>
              <a:t>Things, in the IoT, can refer to a wide variety of devices such as heart monitoring implants, biochip transponders on farm animals, electric clams in coastal waters, automobiles with built-in sensors, or field operation devices that assist fire-fighters in search and rescue. </a:t>
            </a:r>
            <a:endParaRPr lang="en-US" noProof="1"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285860"/>
            <a:ext cx="8229600" cy="4840303"/>
          </a:xfrm>
        </p:spPr>
        <p:txBody>
          <a:bodyPr>
            <a:normAutofit fontScale="92500"/>
          </a:bodyPr>
          <a:lstStyle/>
          <a:p>
            <a:pPr>
              <a:lnSpc>
                <a:spcPct val="150000"/>
              </a:lnSpc>
              <a:defRPr/>
            </a:pPr>
            <a:r>
              <a:rPr lang="en-US" altLang="zh-CN" noProof="1" smtClean="0"/>
              <a:t>　　The most common way to access the Internet is through an Internet service provider (ISP). </a:t>
            </a:r>
          </a:p>
          <a:p>
            <a:pPr>
              <a:lnSpc>
                <a:spcPct val="150000"/>
              </a:lnSpc>
              <a:defRPr/>
            </a:pPr>
            <a:r>
              <a:rPr lang="en-US" altLang="zh-CN" noProof="1" smtClean="0"/>
              <a:t>The providers are already connected to the Internet and provide a path or connection for individuals to access the Internet. </a:t>
            </a:r>
          </a:p>
          <a:p>
            <a:pPr>
              <a:lnSpc>
                <a:spcPct val="150000"/>
              </a:lnSpc>
              <a:defRPr/>
            </a:pPr>
            <a:r>
              <a:rPr lang="en-US" altLang="zh-CN" noProof="1" smtClean="0"/>
              <a:t>Your college or university most likely provides you with free access to the Internet either through its local area networks or through a dial-up or telephone connection. </a:t>
            </a:r>
          </a:p>
        </p:txBody>
      </p:sp>
      <p:sp>
        <p:nvSpPr>
          <p:cNvPr id="4" name="标题 1"/>
          <p:cNvSpPr>
            <a:spLocks noGrp="1"/>
          </p:cNvSpPr>
          <p:nvPr>
            <p:ph type="title"/>
          </p:nvPr>
        </p:nvSpPr>
        <p:spPr>
          <a:xfrm>
            <a:off x="457200" y="274638"/>
            <a:ext cx="7467600" cy="868346"/>
          </a:xfrm>
        </p:spPr>
        <p:txBody>
          <a:bodyPr>
            <a:normAutofit/>
          </a:bodyPr>
          <a:lstStyle/>
          <a:p>
            <a:pPr algn="l"/>
            <a:r>
              <a:rPr lang="en-US" altLang="zh-CN" b="1" noProof="1" smtClean="0"/>
              <a:t>1. Providers</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2" name="Picture 2" descr="https://img0.baidu.com/it/u=3805650970,34841129&amp;fm=253&amp;fmt=auto&amp;app=120&amp;f=JPEG?w=697&amp;h=375"/>
          <p:cNvPicPr>
            <a:picLocks noChangeAspect="1" noChangeArrowheads="1"/>
          </p:cNvPicPr>
          <p:nvPr/>
        </p:nvPicPr>
        <p:blipFill>
          <a:blip r:embed="rId2"/>
          <a:srcRect/>
          <a:stretch>
            <a:fillRect/>
          </a:stretch>
        </p:blipFill>
        <p:spPr bwMode="auto">
          <a:xfrm>
            <a:off x="1071538" y="1357298"/>
            <a:ext cx="7301557" cy="3929090"/>
          </a:xfrm>
          <a:prstGeom prst="rect">
            <a:avLst/>
          </a:prstGeom>
          <a:noFill/>
        </p:spPr>
      </p:pic>
      <p:sp>
        <p:nvSpPr>
          <p:cNvPr id="3" name="TextBox 2"/>
          <p:cNvSpPr txBox="1"/>
          <p:nvPr/>
        </p:nvSpPr>
        <p:spPr>
          <a:xfrm>
            <a:off x="6215074" y="5929330"/>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a:bodyPr>
          <a:lstStyle/>
          <a:p>
            <a:pPr>
              <a:lnSpc>
                <a:spcPct val="150000"/>
              </a:lnSpc>
              <a:defRPr/>
            </a:pPr>
            <a:r>
              <a:rPr lang="zh-CN" altLang="zh-CN" smtClean="0"/>
              <a:t>These devices collect useful data with the help of various existing technologies and then autonomously flow the data between other devices. </a:t>
            </a:r>
            <a:endParaRPr lang="en-US" altLang="zh-CN" smtClean="0"/>
          </a:p>
          <a:p>
            <a:pPr>
              <a:lnSpc>
                <a:spcPct val="150000"/>
              </a:lnSpc>
              <a:defRPr/>
            </a:pPr>
            <a:r>
              <a:rPr lang="zh-CN" altLang="zh-CN" smtClean="0"/>
              <a:t>Current market examples include smart thermostat systems and washer/dryers that utilize wifi for remote monitoring.</a:t>
            </a:r>
            <a:endParaRPr lang="en-US" noProof="1"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a:bodyPr>
          <a:lstStyle/>
          <a:p>
            <a:pPr>
              <a:lnSpc>
                <a:spcPct val="150000"/>
              </a:lnSpc>
              <a:defRPr/>
            </a:pPr>
            <a:r>
              <a:rPr lang="en-US" noProof="1" smtClean="0"/>
              <a:t>Besides the plethora of new application areas for Internet connected automation to expand into, IoT is also expected to generate large amounts of data from diverse locations that is aggregated at a very high-velocity, thereby increasing the need to better index, store and process such data.</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noProof="1" smtClean="0"/>
              <a:t>2. Architecture of The Internet of Things</a:t>
            </a:r>
            <a:endParaRPr lang="zh-CN" altLang="en-US"/>
          </a:p>
        </p:txBody>
      </p:sp>
      <p:sp>
        <p:nvSpPr>
          <p:cNvPr id="3" name="内容占位符 2"/>
          <p:cNvSpPr>
            <a:spLocks noGrp="1"/>
          </p:cNvSpPr>
          <p:nvPr>
            <p:ph sz="quarter" idx="1"/>
          </p:nvPr>
        </p:nvSpPr>
        <p:spPr/>
        <p:txBody>
          <a:bodyPr>
            <a:normAutofit/>
          </a:bodyPr>
          <a:lstStyle/>
          <a:p>
            <a:pPr>
              <a:lnSpc>
                <a:spcPct val="150000"/>
              </a:lnSpc>
              <a:defRPr/>
            </a:pPr>
            <a:r>
              <a:rPr lang="en-US" altLang="zh-CN" noProof="1" smtClean="0"/>
              <a:t>　　The IoT system is likely to have an event-driven architecture. </a:t>
            </a:r>
            <a:endParaRPr lang="en-US" altLang="zh-CN" noProof="1" smtClean="0"/>
          </a:p>
          <a:p>
            <a:pPr>
              <a:lnSpc>
                <a:spcPct val="150000"/>
              </a:lnSpc>
              <a:defRPr/>
            </a:pPr>
            <a:r>
              <a:rPr lang="en-US" altLang="zh-CN" noProof="1" smtClean="0"/>
              <a:t>In </a:t>
            </a:r>
            <a:r>
              <a:rPr lang="en-US" altLang="zh-CN" noProof="1" smtClean="0"/>
              <a:t>Figure 4-8, IoT development is shown with a three-layer architecture. </a:t>
            </a:r>
            <a:endParaRPr lang="en-US" altLang="zh-CN" noProof="1" smtClean="0"/>
          </a:p>
          <a:p>
            <a:pPr>
              <a:lnSpc>
                <a:spcPct val="150000"/>
              </a:lnSpc>
              <a:defRPr/>
            </a:pPr>
            <a:r>
              <a:rPr lang="en-US" altLang="zh-CN" noProof="1" smtClean="0"/>
              <a:t>The </a:t>
            </a:r>
            <a:r>
              <a:rPr lang="en-US" altLang="zh-CN" noProof="1" smtClean="0">
                <a:effectLst>
                  <a:outerShdw blurRad="38100" dist="38100" dir="2700000" algn="tl">
                    <a:srgbClr val="000000">
                      <a:alpha val="43137"/>
                    </a:srgbClr>
                  </a:outerShdw>
                </a:effectLst>
              </a:rPr>
              <a:t>top layer </a:t>
            </a:r>
            <a:r>
              <a:rPr lang="en-US" altLang="zh-CN" noProof="1" smtClean="0"/>
              <a:t>is formed by driven applications. </a:t>
            </a:r>
            <a:endParaRPr lang="en-US" altLang="zh-CN" noProof="1" smtClean="0"/>
          </a:p>
          <a:p>
            <a:pPr>
              <a:lnSpc>
                <a:spcPct val="150000"/>
              </a:lnSpc>
              <a:defRPr/>
            </a:pPr>
            <a:r>
              <a:rPr lang="en-US" altLang="zh-CN" noProof="1" smtClean="0"/>
              <a:t>The </a:t>
            </a:r>
            <a:r>
              <a:rPr lang="en-US" altLang="zh-CN" noProof="1" smtClean="0"/>
              <a:t>application space of the IoT is huge. </a:t>
            </a:r>
            <a:endParaRPr lang="en-US" altLang="zh-CN" noProof="1" smtClean="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pPr>
              <a:lnSpc>
                <a:spcPct val="150000"/>
              </a:lnSpc>
              <a:defRPr/>
            </a:pPr>
            <a:r>
              <a:rPr lang="en-US" altLang="zh-CN" noProof="1" smtClean="0"/>
              <a:t>The </a:t>
            </a:r>
            <a:r>
              <a:rPr lang="en-US" altLang="zh-CN" noProof="1" smtClean="0">
                <a:effectLst>
                  <a:outerShdw blurRad="38100" dist="38100" dir="2700000" algn="tl">
                    <a:srgbClr val="000000">
                      <a:alpha val="43137"/>
                    </a:srgbClr>
                  </a:outerShdw>
                </a:effectLst>
              </a:rPr>
              <a:t>bottom layers </a:t>
            </a:r>
            <a:r>
              <a:rPr lang="en-US" altLang="zh-CN" noProof="1" smtClean="0"/>
              <a:t>represent various types of sensing devices: namely RFID tags, ZigBee or other types of sensors, and road-mapping GPS navigators</a:t>
            </a:r>
            <a:r>
              <a:rPr lang="en-US" altLang="zh-CN" noProof="1" smtClean="0"/>
              <a:t>. </a:t>
            </a:r>
            <a:endParaRPr lang="en-US" altLang="zh-CN" noProof="1" smtClean="0"/>
          </a:p>
          <a:p>
            <a:pPr>
              <a:lnSpc>
                <a:spcPct val="150000"/>
              </a:lnSpc>
              <a:defRPr/>
            </a:pPr>
            <a:r>
              <a:rPr lang="en-US" altLang="zh-CN" noProof="1" smtClean="0"/>
              <a:t>Signals </a:t>
            </a:r>
            <a:r>
              <a:rPr lang="en-US" altLang="zh-CN" noProof="1" smtClean="0"/>
              <a:t>or information collected at these sensing devices are linked to the applications through the could computing platform at the </a:t>
            </a:r>
            <a:r>
              <a:rPr lang="en-US" altLang="zh-CN" noProof="1" smtClean="0">
                <a:effectLst>
                  <a:outerShdw blurRad="38100" dist="38100" dir="2700000" algn="tl">
                    <a:srgbClr val="000000">
                      <a:alpha val="43137"/>
                    </a:srgbClr>
                  </a:outerShdw>
                </a:effectLst>
              </a:rPr>
              <a:t>middle layer</a:t>
            </a:r>
            <a:r>
              <a:rPr lang="en-US" altLang="zh-CN" noProof="1" smtClean="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d9"/>
          <p:cNvPicPr>
            <a:picLocks noChangeAspect="1" noChangeArrowheads="1"/>
          </p:cNvPicPr>
          <p:nvPr/>
        </p:nvPicPr>
        <p:blipFill>
          <a:blip r:embed="rId2"/>
          <a:srcRect/>
          <a:stretch>
            <a:fillRect/>
          </a:stretch>
        </p:blipFill>
        <p:spPr bwMode="auto">
          <a:xfrm>
            <a:off x="1142976" y="166991"/>
            <a:ext cx="6903664" cy="5333711"/>
          </a:xfrm>
          <a:prstGeom prst="rect">
            <a:avLst/>
          </a:prstGeom>
          <a:noFill/>
          <a:ln w="9525">
            <a:noFill/>
            <a:miter lim="800000"/>
            <a:headEnd/>
            <a:tailEnd/>
          </a:ln>
        </p:spPr>
      </p:pic>
      <p:sp>
        <p:nvSpPr>
          <p:cNvPr id="3" name="文本框 7169"/>
          <p:cNvSpPr txBox="1">
            <a:spLocks noChangeArrowheads="1"/>
          </p:cNvSpPr>
          <p:nvPr/>
        </p:nvSpPr>
        <p:spPr bwMode="auto">
          <a:xfrm>
            <a:off x="377825" y="5576375"/>
            <a:ext cx="8178800" cy="1138773"/>
          </a:xfrm>
          <a:prstGeom prst="rect">
            <a:avLst/>
          </a:prstGeom>
          <a:noFill/>
          <a:ln w="9525">
            <a:noFill/>
            <a:miter lim="800000"/>
            <a:headEnd/>
            <a:tailEnd/>
          </a:ln>
        </p:spPr>
        <p:txBody>
          <a:bodyPr>
            <a:spAutoFit/>
          </a:bodyPr>
          <a:lstStyle/>
          <a:p>
            <a:r>
              <a:rPr lang="zh-CN" altLang="zh-CN" sz="2000"/>
              <a:t>Figure 4-</a:t>
            </a:r>
            <a:r>
              <a:rPr lang="en-US" altLang="zh-CN" sz="2000"/>
              <a:t>8</a:t>
            </a:r>
            <a:r>
              <a:rPr lang="zh-CN" altLang="zh-CN" sz="2000"/>
              <a:t>  The architecture of an IoT consisting of sensing devices that are connected to </a:t>
            </a:r>
            <a:r>
              <a:rPr lang="zh-CN" altLang="zh-CN" sz="2000" smtClean="0"/>
              <a:t>various </a:t>
            </a:r>
            <a:r>
              <a:rPr lang="zh-CN" altLang="zh-CN" sz="2000"/>
              <a:t>applications via mobile networks, </a:t>
            </a:r>
            <a:r>
              <a:rPr lang="zh-CN" altLang="zh-CN" sz="2000" smtClean="0"/>
              <a:t>the</a:t>
            </a:r>
            <a:r>
              <a:rPr lang="en-US" altLang="zh-CN" sz="2000" smtClean="0"/>
              <a:t> </a:t>
            </a:r>
            <a:r>
              <a:rPr lang="zh-CN" altLang="zh-CN" sz="2000" smtClean="0"/>
              <a:t>Internet</a:t>
            </a:r>
            <a:r>
              <a:rPr lang="zh-CN" altLang="zh-CN" sz="2000"/>
              <a:t>, and processing </a:t>
            </a:r>
            <a:r>
              <a:rPr lang="zh-CN" altLang="zh-CN" sz="2000" smtClean="0"/>
              <a:t>clouds</a:t>
            </a:r>
            <a:r>
              <a:rPr lang="en-US" altLang="zh-CN" sz="2000" smtClean="0"/>
              <a:t>.</a:t>
            </a:r>
            <a:r>
              <a:rPr lang="zh-CN" sz="28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4690" name="Picture 2" descr="https://file.zhuangpeitu.com/fileroot1/2020-1/2/20eb825b-5d6a-486c-80cf-206109fafb05/20eb825b-5d6a-486c-80cf-206109fafb053.gif"/>
          <p:cNvPicPr>
            <a:picLocks noChangeAspect="1" noChangeArrowheads="1"/>
          </p:cNvPicPr>
          <p:nvPr/>
        </p:nvPicPr>
        <p:blipFill>
          <a:blip r:embed="rId2"/>
          <a:srcRect/>
          <a:stretch>
            <a:fillRect/>
          </a:stretch>
        </p:blipFill>
        <p:spPr bwMode="auto">
          <a:xfrm>
            <a:off x="785786" y="571480"/>
            <a:ext cx="7381926" cy="5536446"/>
          </a:xfrm>
          <a:prstGeom prst="rect">
            <a:avLst/>
          </a:prstGeom>
          <a:noFill/>
        </p:spPr>
      </p:pic>
      <p:sp>
        <p:nvSpPr>
          <p:cNvPr id="4" name="TextBox 3"/>
          <p:cNvSpPr txBox="1"/>
          <p:nvPr/>
        </p:nvSpPr>
        <p:spPr>
          <a:xfrm>
            <a:off x="5500694" y="6286520"/>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3666" name="Picture 2" descr="https://img.mianfeiwendang.com/pic/bdd799ee5037cf19ff5f494c/9-810-jpg_6-1080-0-0-1080.jpg"/>
          <p:cNvPicPr>
            <a:picLocks noChangeAspect="1" noChangeArrowheads="1"/>
          </p:cNvPicPr>
          <p:nvPr/>
        </p:nvPicPr>
        <p:blipFill>
          <a:blip r:embed="rId2"/>
          <a:srcRect/>
          <a:stretch>
            <a:fillRect/>
          </a:stretch>
        </p:blipFill>
        <p:spPr bwMode="auto">
          <a:xfrm>
            <a:off x="785786" y="500042"/>
            <a:ext cx="7239049" cy="5429288"/>
          </a:xfrm>
          <a:prstGeom prst="rect">
            <a:avLst/>
          </a:prstGeom>
          <a:noFill/>
        </p:spPr>
      </p:pic>
      <p:sp>
        <p:nvSpPr>
          <p:cNvPr id="3" name="TextBox 2"/>
          <p:cNvSpPr txBox="1"/>
          <p:nvPr/>
        </p:nvSpPr>
        <p:spPr>
          <a:xfrm>
            <a:off x="5857884" y="6143644"/>
            <a:ext cx="2125903"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a:bodyPr>
          <a:lstStyle/>
          <a:p>
            <a:pPr>
              <a:lnSpc>
                <a:spcPct val="160000"/>
              </a:lnSpc>
              <a:defRPr/>
            </a:pPr>
            <a:r>
              <a:rPr lang="en-US" altLang="zh-CN" noProof="1" smtClean="0"/>
              <a:t>The signal processing clouds are built over the mobile networks, the Internet backbone, and various information networks at the middle layer. </a:t>
            </a:r>
          </a:p>
          <a:p>
            <a:pPr>
              <a:lnSpc>
                <a:spcPct val="160000"/>
              </a:lnSpc>
              <a:defRPr/>
            </a:pPr>
            <a:r>
              <a:rPr lang="en-US" altLang="zh-CN" noProof="1" smtClean="0"/>
              <a:t>In the IoT, the meaning of a sensing event does not follow a deterministic or syntactic model. </a:t>
            </a:r>
          </a:p>
          <a:p>
            <a:pPr>
              <a:lnSpc>
                <a:spcPct val="160000"/>
              </a:lnSpc>
              <a:defRPr/>
            </a:pPr>
            <a:r>
              <a:rPr lang="en-US" altLang="zh-CN" noProof="1" smtClean="0"/>
              <a:t>In fact, the service-oriented architecture (SOA) model is adoptable here. </a:t>
            </a:r>
          </a:p>
          <a:p>
            <a:pPr>
              <a:lnSpc>
                <a:spcPct val="160000"/>
              </a:lnSpc>
              <a:defRPr/>
            </a:pPr>
            <a:r>
              <a:rPr lang="en-US" altLang="zh-CN" noProof="1" smtClean="0"/>
              <a:t>A large number of sensors and filters are used to collect the raw data. </a:t>
            </a:r>
            <a:endParaRPr lang="en-US" noProof="1"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642918"/>
            <a:ext cx="7467600" cy="5831034"/>
          </a:xfrm>
        </p:spPr>
        <p:txBody>
          <a:bodyPr>
            <a:normAutofit lnSpcReduction="10000"/>
          </a:bodyPr>
          <a:lstStyle/>
          <a:p>
            <a:pPr>
              <a:lnSpc>
                <a:spcPct val="160000"/>
              </a:lnSpc>
              <a:defRPr/>
            </a:pPr>
            <a:r>
              <a:rPr lang="en-US" altLang="zh-CN" noProof="1" smtClean="0"/>
              <a:t>Various compute and storage clouds and grids are used to process the data and transform it into information and knowledge formats. </a:t>
            </a:r>
          </a:p>
          <a:p>
            <a:pPr>
              <a:lnSpc>
                <a:spcPct val="160000"/>
              </a:lnSpc>
              <a:defRPr/>
            </a:pPr>
            <a:r>
              <a:rPr lang="en-US" altLang="zh-CN" noProof="1" smtClean="0"/>
              <a:t>The sensed information is used to put together a decision-making system for intelligence applications. </a:t>
            </a:r>
          </a:p>
          <a:p>
            <a:pPr>
              <a:lnSpc>
                <a:spcPct val="160000"/>
              </a:lnSpc>
              <a:defRPr/>
            </a:pPr>
            <a:r>
              <a:rPr lang="en-US" altLang="zh-CN" noProof="1" smtClean="0"/>
              <a:t>The middle layer is also considered as a Semantic Web. </a:t>
            </a:r>
          </a:p>
          <a:p>
            <a:pPr>
              <a:lnSpc>
                <a:spcPct val="160000"/>
              </a:lnSpc>
              <a:defRPr/>
            </a:pPr>
            <a:r>
              <a:rPr lang="en-US" altLang="zh-CN" noProof="1" smtClean="0"/>
              <a:t>Some actors (service, components, avatars) are self- referenced.</a:t>
            </a:r>
            <a:endParaRPr lang="en-US" noProof="1"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857232"/>
            <a:ext cx="8229600" cy="5268931"/>
          </a:xfrm>
        </p:spPr>
        <p:txBody>
          <a:bodyPr>
            <a:normAutofit/>
          </a:bodyPr>
          <a:lstStyle/>
          <a:p>
            <a:pPr>
              <a:lnSpc>
                <a:spcPct val="150000"/>
              </a:lnSpc>
              <a:defRPr/>
            </a:pPr>
            <a:r>
              <a:rPr lang="en-US" altLang="zh-CN" noProof="1" smtClean="0"/>
              <a:t>There are also some companies that offer free Internet access.</a:t>
            </a:r>
          </a:p>
          <a:p>
            <a:pPr>
              <a:lnSpc>
                <a:spcPct val="150000"/>
              </a:lnSpc>
              <a:defRPr/>
            </a:pPr>
            <a:r>
              <a:rPr lang="en-US" altLang="zh-CN" noProof="1" smtClean="0"/>
              <a:t>　　The most widely used commercial Internet service providers are national providers (e.g. America Online (AOL)) and wireless providers.</a:t>
            </a:r>
            <a:endParaRPr lang="en-US" altLang="zh-CN" noProof="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439718"/>
          </a:xfrm>
        </p:spPr>
        <p:txBody>
          <a:bodyPr>
            <a:normAutofit fontScale="90000"/>
          </a:bodyPr>
          <a:lstStyle/>
          <a:p>
            <a:r>
              <a:rPr lang="en-US" altLang="zh-CN" b="1" noProof="1" smtClean="0"/>
              <a:t>3. Applications</a:t>
            </a:r>
            <a:endParaRPr lang="zh-CN" altLang="en-US"/>
          </a:p>
        </p:txBody>
      </p:sp>
      <p:sp>
        <p:nvSpPr>
          <p:cNvPr id="3" name="内容占位符 2"/>
          <p:cNvSpPr>
            <a:spLocks noGrp="1"/>
          </p:cNvSpPr>
          <p:nvPr>
            <p:ph sz="quarter" idx="1"/>
          </p:nvPr>
        </p:nvSpPr>
        <p:spPr>
          <a:xfrm>
            <a:off x="457200" y="1142984"/>
            <a:ext cx="7467600" cy="5330968"/>
          </a:xfrm>
        </p:spPr>
        <p:txBody>
          <a:bodyPr>
            <a:normAutofit/>
          </a:bodyPr>
          <a:lstStyle/>
          <a:p>
            <a:pPr>
              <a:lnSpc>
                <a:spcPct val="160000"/>
              </a:lnSpc>
              <a:defRPr/>
            </a:pPr>
            <a:r>
              <a:rPr lang="en-US" altLang="zh-CN" noProof="1" smtClean="0"/>
              <a:t>　　According to Gartner, Inc. (a technology research and advisory corporation), there will be nearly 26 billion devices on the Internet of Things by 2020. </a:t>
            </a:r>
          </a:p>
          <a:p>
            <a:pPr>
              <a:lnSpc>
                <a:spcPct val="160000"/>
              </a:lnSpc>
              <a:defRPr/>
            </a:pPr>
            <a:r>
              <a:rPr lang="en-US" altLang="zh-CN" noProof="1" smtClean="0"/>
              <a:t>ABI Research estimates that more than 30 billion devices will be wirelessly connected to the Internet of Things (Internet of Everything) by 2020.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fontScale="92500" lnSpcReduction="10000"/>
          </a:bodyPr>
          <a:lstStyle/>
          <a:p>
            <a:pPr>
              <a:lnSpc>
                <a:spcPct val="160000"/>
              </a:lnSpc>
              <a:defRPr/>
            </a:pPr>
            <a:r>
              <a:rPr lang="en-US" altLang="zh-CN" noProof="1" smtClean="0"/>
              <a:t>As per a recent survey and study done by Pew Research Internet Project, a large majority of the technology experts and engaged Internet users who responded—83 percent—agreed with the notion that the Internet/Cloud of Things, embedded and wearable computing (and the corresponding dynamic systems) will have widespread and beneficial effects by 2025.</a:t>
            </a:r>
          </a:p>
          <a:p>
            <a:pPr>
              <a:lnSpc>
                <a:spcPct val="160000"/>
              </a:lnSpc>
              <a:defRPr/>
            </a:pPr>
            <a:r>
              <a:rPr lang="en-US" altLang="zh-CN" noProof="1" smtClean="0"/>
              <a:t>It is, as such, clear that the IoT will consist of a very large number of devices being connected to the Internet.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lnSpcReduction="10000"/>
          </a:bodyPr>
          <a:lstStyle/>
          <a:p>
            <a:pPr>
              <a:lnSpc>
                <a:spcPct val="160000"/>
              </a:lnSpc>
              <a:defRPr/>
            </a:pPr>
            <a:r>
              <a:rPr lang="en-US" altLang="zh-CN" smtClean="0"/>
              <a:t>The ability to network embedded devices with limited CPU, memory and power resources means that IoT finds applications in nearly every field. </a:t>
            </a:r>
          </a:p>
          <a:p>
            <a:pPr>
              <a:lnSpc>
                <a:spcPct val="160000"/>
              </a:lnSpc>
              <a:defRPr/>
            </a:pPr>
            <a:r>
              <a:rPr lang="en-US" altLang="zh-CN" smtClean="0"/>
              <a:t>Such systems could be in charge of collecting information in settings ranging from natural ecosystems to buildings and factories, thereby finding applications in fields of environmental sensing and urban planning.</a:t>
            </a:r>
            <a:endParaRPr lang="en-US" altLang="zh-CN" noProof="1"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a:bodyPr>
          <a:lstStyle/>
          <a:p>
            <a:pPr>
              <a:lnSpc>
                <a:spcPct val="160000"/>
              </a:lnSpc>
              <a:defRPr/>
            </a:pPr>
            <a:r>
              <a:rPr lang="en-US" altLang="zh-CN" smtClean="0"/>
              <a:t>On the other hand, IoT systems could also be responsible for performing actions, not just sensing things. </a:t>
            </a:r>
          </a:p>
          <a:p>
            <a:pPr>
              <a:lnSpc>
                <a:spcPct val="160000"/>
              </a:lnSpc>
              <a:defRPr/>
            </a:pPr>
            <a:r>
              <a:rPr lang="en-US" altLang="zh-CN" smtClean="0"/>
              <a:t>Intelligent shopping systems, for example, could monitor specific users’ purchasing habits in a store by tracking their specific mobile phones.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a:bodyPr>
          <a:lstStyle/>
          <a:p>
            <a:pPr>
              <a:lnSpc>
                <a:spcPct val="160000"/>
              </a:lnSpc>
              <a:defRPr/>
            </a:pPr>
            <a:r>
              <a:rPr lang="en-US" altLang="zh-CN" smtClean="0"/>
              <a:t>These users could then be provided with special offers on their favorite products, or even location of items that they need. </a:t>
            </a:r>
          </a:p>
          <a:p>
            <a:pPr>
              <a:lnSpc>
                <a:spcPct val="160000"/>
              </a:lnSpc>
              <a:defRPr/>
            </a:pPr>
            <a:r>
              <a:rPr lang="en-US" altLang="zh-CN" smtClean="0"/>
              <a:t>Additional examples of sensing and actuating are reflected in applications that deal with heat, electricity and energy management, as well as cruise-assisting transportation systems.</a:t>
            </a:r>
            <a:endParaRPr lang="en-US" altLang="zh-CN" noProof="1" smtClean="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a:bodyPr>
          <a:lstStyle/>
          <a:p>
            <a:pPr>
              <a:lnSpc>
                <a:spcPct val="160000"/>
              </a:lnSpc>
              <a:defRPr/>
            </a:pPr>
            <a:r>
              <a:rPr lang="en-US" altLang="zh-CN" smtClean="0"/>
              <a:t>However, the application of the IoT is not only restricted to these areas. </a:t>
            </a:r>
          </a:p>
          <a:p>
            <a:pPr>
              <a:lnSpc>
                <a:spcPct val="160000"/>
              </a:lnSpc>
              <a:defRPr/>
            </a:pPr>
            <a:r>
              <a:rPr lang="en-US" altLang="zh-CN" smtClean="0"/>
              <a:t>Other specialized use cases of the IoT may also exist. </a:t>
            </a:r>
          </a:p>
          <a:p>
            <a:pPr>
              <a:lnSpc>
                <a:spcPct val="160000"/>
              </a:lnSpc>
              <a:defRPr/>
            </a:pPr>
            <a:r>
              <a:rPr lang="en-US" altLang="zh-CN" smtClean="0"/>
              <a:t>An overview of some of the most prominent application areas is provided here.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1142984"/>
            <a:ext cx="7467600" cy="5330968"/>
          </a:xfrm>
        </p:spPr>
        <p:txBody>
          <a:bodyPr>
            <a:normAutofit/>
          </a:bodyPr>
          <a:lstStyle/>
          <a:p>
            <a:pPr>
              <a:lnSpc>
                <a:spcPct val="160000"/>
              </a:lnSpc>
              <a:defRPr/>
            </a:pPr>
            <a:r>
              <a:rPr lang="en-US" altLang="zh-CN" smtClean="0"/>
              <a:t>Based on the application domain, IoT products can be classified broadly into five different categories: smart wearable, smart home, smart city, smart environment, and smart enterprise. </a:t>
            </a:r>
          </a:p>
          <a:p>
            <a:pPr>
              <a:lnSpc>
                <a:spcPct val="160000"/>
              </a:lnSpc>
              <a:defRPr/>
            </a:pPr>
            <a:r>
              <a:rPr lang="en-US" altLang="zh-CN" smtClean="0"/>
              <a:t>The IoT products and solutions in each of these markets have different characteristics.</a:t>
            </a:r>
            <a:endParaRPr lang="en-US" altLang="zh-CN" noProof="1" smtClean="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6116" y="3357562"/>
            <a:ext cx="2109873" cy="369332"/>
          </a:xfrm>
          <a:prstGeom prst="rect">
            <a:avLst/>
          </a:prstGeom>
          <a:noFill/>
        </p:spPr>
        <p:txBody>
          <a:bodyPr wrap="none" rtlCol="0">
            <a:spAutoFit/>
          </a:bodyPr>
          <a:lstStyle/>
          <a:p>
            <a:r>
              <a:rPr lang="en-US" altLang="zh-CN" smtClean="0"/>
              <a:t>The End of this Section</a:t>
            </a:r>
            <a:endParaRPr lang="zh-CN" alt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577</TotalTime>
  <Words>2184</Words>
  <Application>Microsoft Office PowerPoint</Application>
  <PresentationFormat>全屏显示(4:3)</PresentationFormat>
  <Paragraphs>277</Paragraphs>
  <Slides>97</Slides>
  <Notes>2</Notes>
  <HiddenSlides>0</HiddenSlides>
  <MMClips>0</MMClips>
  <ScaleCrop>false</ScaleCrop>
  <HeadingPairs>
    <vt:vector size="4" baseType="variant">
      <vt:variant>
        <vt:lpstr>主题</vt:lpstr>
      </vt:variant>
      <vt:variant>
        <vt:i4>1</vt:i4>
      </vt:variant>
      <vt:variant>
        <vt:lpstr>幻灯片标题</vt:lpstr>
      </vt:variant>
      <vt:variant>
        <vt:i4>97</vt:i4>
      </vt:variant>
    </vt:vector>
  </HeadingPairs>
  <TitlesOfParts>
    <vt:vector size="98" baseType="lpstr">
      <vt:lpstr>凸显</vt:lpstr>
      <vt:lpstr>专业外语</vt:lpstr>
      <vt:lpstr>PART 2  INTERNET APPLICATIONS CHAPTER 4   TRADITIONAL INTERNET APPLICATIONS  4.1 OVERVIEW OF WORLD WIDE WEB(WWW)</vt:lpstr>
      <vt:lpstr>KEYWORDS</vt:lpstr>
      <vt:lpstr>幻灯片 4</vt:lpstr>
      <vt:lpstr>幻灯片 5</vt:lpstr>
      <vt:lpstr>4.1.1 ABOUT WWW</vt:lpstr>
      <vt:lpstr>幻灯片 7</vt:lpstr>
      <vt:lpstr>1. Providers</vt:lpstr>
      <vt:lpstr>幻灯片 9</vt:lpstr>
      <vt:lpstr>幻灯片 10</vt:lpstr>
      <vt:lpstr>2. Browsers </vt:lpstr>
      <vt:lpstr>幻灯片 12</vt:lpstr>
      <vt:lpstr>幻灯片 13</vt:lpstr>
      <vt:lpstr>幻灯片 14</vt:lpstr>
      <vt:lpstr>幻灯片 15</vt:lpstr>
      <vt:lpstr>幻灯片 16</vt:lpstr>
      <vt:lpstr>幻灯片 17</vt:lpstr>
      <vt:lpstr>3. Personal Web</vt:lpstr>
      <vt:lpstr>幻灯片 19</vt:lpstr>
      <vt:lpstr>4.1.2 SEARCH ENGINES</vt:lpstr>
      <vt:lpstr>KEYWORDS</vt:lpstr>
      <vt:lpstr>1. Overview</vt:lpstr>
      <vt:lpstr>幻灯片 23</vt:lpstr>
      <vt:lpstr>幻灯片 24</vt:lpstr>
      <vt:lpstr>幻灯片 25</vt:lpstr>
      <vt:lpstr>2. How search engines work</vt:lpstr>
      <vt:lpstr>幻灯片 27</vt:lpstr>
      <vt:lpstr>幻灯片 28</vt:lpstr>
      <vt:lpstr>幻灯片 29</vt:lpstr>
      <vt:lpstr>幻灯片 30</vt:lpstr>
      <vt:lpstr>幻灯片 31</vt:lpstr>
      <vt:lpstr>幻灯片 32</vt:lpstr>
      <vt:lpstr>幻灯片 33</vt:lpstr>
      <vt:lpstr>幻灯片 34</vt:lpstr>
      <vt:lpstr>4.2 E-MAIL</vt:lpstr>
      <vt:lpstr>KEYWORDS</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4.3 ELECTRONIC COMMERCE AND THE INTERNET OF THINGS  4.3.1 ELECTRONIC COMMERCE</vt:lpstr>
      <vt:lpstr>KEYWORDS</vt:lpstr>
      <vt:lpstr>幻灯片 54</vt:lpstr>
      <vt:lpstr>1. What is Electronic Commerce</vt:lpstr>
      <vt:lpstr>幻灯片 56</vt:lpstr>
      <vt:lpstr>幻灯片 57</vt:lpstr>
      <vt:lpstr>幻灯片 58</vt:lpstr>
      <vt:lpstr>幻灯片 59</vt:lpstr>
      <vt:lpstr>幻灯片 60</vt:lpstr>
      <vt:lpstr>2. E-Commerce Business Models</vt:lpstr>
      <vt:lpstr>幻灯片 62</vt:lpstr>
      <vt:lpstr>幻灯片 63</vt:lpstr>
      <vt:lpstr>幻灯片 64</vt:lpstr>
      <vt:lpstr>幻灯片 65</vt:lpstr>
      <vt:lpstr>幻灯片 66</vt:lpstr>
      <vt:lpstr>幻灯片 67</vt:lpstr>
      <vt:lpstr>幻灯片 68</vt:lpstr>
      <vt:lpstr>幻灯片 69</vt:lpstr>
      <vt:lpstr>幻灯片 70</vt:lpstr>
      <vt:lpstr>4.3 ELECTRONIC COMMERCE AND THE INTERNET OF THINGS  4.3.2 INTERNET OF THINGS</vt:lpstr>
      <vt:lpstr>KEYWORDS</vt:lpstr>
      <vt:lpstr>幻灯片 73</vt:lpstr>
      <vt:lpstr>幻灯片 74</vt:lpstr>
      <vt:lpstr>1. Overview of The Internet of Things</vt:lpstr>
      <vt:lpstr>幻灯片 76</vt:lpstr>
      <vt:lpstr>幻灯片 77</vt:lpstr>
      <vt:lpstr>幻灯片 78</vt:lpstr>
      <vt:lpstr>幻灯片 79</vt:lpstr>
      <vt:lpstr>幻灯片 80</vt:lpstr>
      <vt:lpstr>幻灯片 81</vt:lpstr>
      <vt:lpstr>幻灯片 82</vt:lpstr>
      <vt:lpstr>2. Architecture of The Internet of Things</vt:lpstr>
      <vt:lpstr>幻灯片 84</vt:lpstr>
      <vt:lpstr>幻灯片 85</vt:lpstr>
      <vt:lpstr>幻灯片 86</vt:lpstr>
      <vt:lpstr>幻灯片 87</vt:lpstr>
      <vt:lpstr>幻灯片 88</vt:lpstr>
      <vt:lpstr>幻灯片 89</vt:lpstr>
      <vt:lpstr>3. Applications</vt:lpstr>
      <vt:lpstr>幻灯片 91</vt:lpstr>
      <vt:lpstr>幻灯片 92</vt:lpstr>
      <vt:lpstr>幻灯片 93</vt:lpstr>
      <vt:lpstr>幻灯片 94</vt:lpstr>
      <vt:lpstr>幻灯片 95</vt:lpstr>
      <vt:lpstr>幻灯片 96</vt:lpstr>
      <vt:lpstr>幻灯片 97</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专业外语</dc:title>
  <dc:creator>Administrator</dc:creator>
  <cp:lastModifiedBy>Administrator</cp:lastModifiedBy>
  <cp:revision>128</cp:revision>
  <dcterms:created xsi:type="dcterms:W3CDTF">2023-01-17T01:06:14Z</dcterms:created>
  <dcterms:modified xsi:type="dcterms:W3CDTF">2023-03-16T01:45:38Z</dcterms:modified>
</cp:coreProperties>
</file>